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68" y="5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2B7A64-AC13-6F4D-9774-BA6CCC3B5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E1049A-5CDB-23A1-2043-A60196C8A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10A6186-6517-4A01-5144-48ECF24C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4669DC-698D-6304-252D-29E4848E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5156012-9636-7BE1-806F-20FB8CA6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66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6AD2A6-9E99-3BFF-22C3-1009995B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F73C236-A306-E5E3-BBF9-F09EAB44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D0FA1C6-1C45-72B3-D185-BF40BF77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EABE2EF-0333-5C1C-DD5D-756E7DF3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08509CE-6805-6CDA-7DED-051AE304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32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3A641D8-3A08-79E5-8E4A-A82FAB332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03E020D-9DA5-B7D7-8C53-B383D7A4D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2E00722-92C6-E9A8-A33F-0B2055E4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01F9BE-9805-F1FA-E288-3B87DB6A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3537DAF-FFE8-B36C-E2B2-E57BFEAD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68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7CA09A-1637-AE23-AC17-EA8D8EB9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855D42-35E2-63B2-3F76-0269CDE7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8EB669-54F0-4625-5B92-567F6648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CDA01CC-B327-12BC-E1EC-5A4BCBED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1DBF14-CF42-4425-565F-3F1CBC83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727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C3CC8-A897-A159-2218-77BCC871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0A9DBD7-5086-A91E-D091-7AF25D8AA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DA70366-B0C4-27BC-A021-EE034289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40F3E5-9BD6-6705-920B-28FF1526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D47DDE6-2581-BDCA-918B-27F3826F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28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CDDA6F-E0D3-4720-9752-38CE9CBD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CFC4F18-A4DD-06C5-BD56-0CC5E6D7C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56DC618-A678-DDEC-2DEB-5FCFD091F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DD2A417-B244-D6E5-9043-18A3259C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237212C-11E3-BF2C-A58E-961AE4D7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C6CCEBA-E5F8-7C5E-4192-2F548A02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75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3B11C7-DEDA-013F-1C06-A93307A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5BF1940-A09E-385E-4DA5-9A289C0A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9767E51-A737-9CCC-AFA5-8BA3A5C28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1CE2CD7-CDD1-E389-4161-31B04589A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F0BA3BE-0680-11B5-D86F-EC4C85310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A5390B0-7EC3-B17B-A548-DAC0B68F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14E9AF6-A36B-F401-2C21-FC1F5909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B6EA7EF-8C8D-E7C9-906F-AB1680AB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565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02E6D4-44BB-C0B3-1A82-E9C91C47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56B20FB-B569-5F55-7DEB-ADFAD1CC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F4A42D1-AF3E-1A6D-4848-D5FB3899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1D00318-CE76-0D21-8651-E98B2A44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24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92D1FFE-A080-4CFC-4368-0AF4B91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DF7EA34-93D9-32C5-DBD2-8202D965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1DEA519-10F7-14CD-6AED-7E1D2288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408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18AC89-3963-1053-A6BD-B4FFA125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92B5A8C-6099-02DA-FD12-24958123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26B79FA-E315-B788-528F-04B2633C4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895B5E2-1BA0-67C7-5A49-6FD5ED46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CD8CC63-AB6B-EDDB-B8B7-28220A94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816B08E-3AB4-46B3-5B37-6592A56E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168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C108D99-80B3-75E2-0607-88C49D30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4B1FBC0-E997-D2CA-8F32-FFD1E87F0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369171F-D22D-5646-D67B-E2ED86B31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C373444-3A5E-498B-F75D-2506D7C9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577CA44-788A-049A-C26C-8282845D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1792B23-DBCA-52B7-D09D-7A07F61E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09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87DC6B7-4EB2-3119-620D-262A8568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1D6EA26-2996-B6F7-219F-400DDA4A4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B6E05C2-40EF-ECBD-154C-9977EAA16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0E6C-6F50-4266-8028-3096360F75F9}" type="datetimeFigureOut">
              <a:rPr lang="th-TH" smtClean="0"/>
              <a:t>26/10/67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A6778B8-9596-102C-919B-6C2D3ADE6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971BF1E-ACBA-074C-D715-D046D7E5A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C84F-563C-4649-92CB-ADFFD42290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35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9635600-BFC0-C538-8C96-1D72AA13F567}"/>
              </a:ext>
            </a:extLst>
          </p:cNvPr>
          <p:cNvSpPr txBox="1">
            <a:spLocks/>
          </p:cNvSpPr>
          <p:nvPr/>
        </p:nvSpPr>
        <p:spPr>
          <a:xfrm>
            <a:off x="1544619" y="2131035"/>
            <a:ext cx="9144000" cy="246326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th-TH" sz="4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ชื่อหลักสูตร..........................................</a:t>
            </a:r>
            <a:br>
              <a:rPr lang="th-TH" sz="4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ชื่อสาขาวิชา.......................................</a:t>
            </a:r>
            <a:br>
              <a:rPr lang="th-TH" sz="4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(หลักสูตรใหม่/หลักสูตรปรับปรุง พ.ศ. ...................)	</a:t>
            </a:r>
            <a:endParaRPr lang="en-US" sz="45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06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9ADD10-14DA-2EF0-831F-BD52CA5E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ACDAFE06-938B-65A1-1585-6E32E98FE86E}"/>
              </a:ext>
            </a:extLst>
          </p:cNvPr>
          <p:cNvSpPr/>
          <p:nvPr/>
        </p:nvSpPr>
        <p:spPr>
          <a:xfrm>
            <a:off x="578760" y="440840"/>
            <a:ext cx="217715" cy="58057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99BA0777-AB96-5CD5-CDA6-76F8A565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ชื่อเรื่อง 1">
            <a:extLst>
              <a:ext uri="{FF2B5EF4-FFF2-40B4-BE49-F238E27FC236}">
                <a16:creationId xmlns:a16="http://schemas.microsoft.com/office/drawing/2014/main" id="{31F2EE7B-7313-56C9-A139-98FE883D9B5E}"/>
              </a:ext>
            </a:extLst>
          </p:cNvPr>
          <p:cNvSpPr txBox="1">
            <a:spLocks/>
          </p:cNvSpPr>
          <p:nvPr/>
        </p:nvSpPr>
        <p:spPr>
          <a:xfrm>
            <a:off x="940672" y="224772"/>
            <a:ext cx="9453661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000" b="1" dirty="0">
                <a:solidFill>
                  <a:srgbClr val="22202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ผลลัพธ์การเรียนรู้ของหลักสูตร</a:t>
            </a:r>
            <a:r>
              <a:rPr lang="en-US" sz="4000" b="1" dirty="0">
                <a:solidFill>
                  <a:srgbClr val="22202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22202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(Program  Learning Outcomes: PLOs</a:t>
            </a:r>
            <a:r>
              <a:rPr lang="th-TH" sz="3200" b="1" dirty="0">
                <a:solidFill>
                  <a:srgbClr val="22202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000" b="1" dirty="0">
              <a:solidFill>
                <a:srgbClr val="22202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กล่องข้อความ 4">
            <a:extLst>
              <a:ext uri="{FF2B5EF4-FFF2-40B4-BE49-F238E27FC236}">
                <a16:creationId xmlns:a16="http://schemas.microsoft.com/office/drawing/2014/main" id="{88EAD442-F4C3-48D7-EC5D-6F90DD9D3732}"/>
              </a:ext>
            </a:extLst>
          </p:cNvPr>
          <p:cNvSpPr txBox="1"/>
          <p:nvPr/>
        </p:nvSpPr>
        <p:spPr>
          <a:xfrm>
            <a:off x="980429" y="790118"/>
            <a:ext cx="435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</p:txBody>
      </p:sp>
      <p:sp>
        <p:nvSpPr>
          <p:cNvPr id="34" name="ตัวแทนเนื้อหา 2">
            <a:extLst>
              <a:ext uri="{FF2B5EF4-FFF2-40B4-BE49-F238E27FC236}">
                <a16:creationId xmlns:a16="http://schemas.microsoft.com/office/drawing/2014/main" id="{9553AD97-0592-9013-4268-051F6AEE0932}"/>
              </a:ext>
            </a:extLst>
          </p:cNvPr>
          <p:cNvSpPr txBox="1">
            <a:spLocks/>
          </p:cNvSpPr>
          <p:nvPr/>
        </p:nvSpPr>
        <p:spPr>
          <a:xfrm>
            <a:off x="1797665" y="1755574"/>
            <a:ext cx="8596668" cy="35847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PLOs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……………………………………………………………………………….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PLOs 2 : ……………………………………………………………………………….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PLOs 3 : ……………………………………………………………………………….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PLOs 4 : ……………………………………………………………………………….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PLOs 5 : 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6867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75899-4738-07DF-3595-FEEA905C8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25C46165-6284-B474-9672-F6BB2DF7AD34}"/>
              </a:ext>
            </a:extLst>
          </p:cNvPr>
          <p:cNvSpPr/>
          <p:nvPr/>
        </p:nvSpPr>
        <p:spPr>
          <a:xfrm>
            <a:off x="578760" y="440840"/>
            <a:ext cx="217715" cy="58057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F5140865-B4ED-1861-60CB-F7B83BEB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ชื่อเรื่อง 1">
            <a:extLst>
              <a:ext uri="{FF2B5EF4-FFF2-40B4-BE49-F238E27FC236}">
                <a16:creationId xmlns:a16="http://schemas.microsoft.com/office/drawing/2014/main" id="{C56355B3-74FC-97B9-5A5F-C330D9EB02B7}"/>
              </a:ext>
            </a:extLst>
          </p:cNvPr>
          <p:cNvSpPr txBox="1">
            <a:spLocks/>
          </p:cNvSpPr>
          <p:nvPr/>
        </p:nvSpPr>
        <p:spPr>
          <a:xfrm>
            <a:off x="940672" y="224772"/>
            <a:ext cx="9453661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000" b="1" dirty="0">
                <a:solidFill>
                  <a:srgbClr val="22202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ผลลัพธ์การเรียนรู้ที่คาดหวังรายชั้นปี</a:t>
            </a:r>
          </a:p>
        </p:txBody>
      </p:sp>
      <p:sp>
        <p:nvSpPr>
          <p:cNvPr id="33" name="กล่องข้อความ 4">
            <a:extLst>
              <a:ext uri="{FF2B5EF4-FFF2-40B4-BE49-F238E27FC236}">
                <a16:creationId xmlns:a16="http://schemas.microsoft.com/office/drawing/2014/main" id="{4F2AA084-9EE7-0A05-F121-2F35EF967677}"/>
              </a:ext>
            </a:extLst>
          </p:cNvPr>
          <p:cNvSpPr txBox="1"/>
          <p:nvPr/>
        </p:nvSpPr>
        <p:spPr>
          <a:xfrm>
            <a:off x="980429" y="790118"/>
            <a:ext cx="435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F4FCB676-BEA8-6DC8-27CC-5F3D21676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20506"/>
              </p:ext>
            </p:extLst>
          </p:nvPr>
        </p:nvGraphicFramePr>
        <p:xfrm>
          <a:off x="687617" y="1755574"/>
          <a:ext cx="10948833" cy="4414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841">
                  <a:extLst>
                    <a:ext uri="{9D8B030D-6E8A-4147-A177-3AD203B41FA5}">
                      <a16:colId xmlns:a16="http://schemas.microsoft.com/office/drawing/2014/main" val="2583900293"/>
                    </a:ext>
                  </a:extLst>
                </a:gridCol>
                <a:gridCol w="9527992">
                  <a:extLst>
                    <a:ext uri="{9D8B030D-6E8A-4147-A177-3AD203B41FA5}">
                      <a16:colId xmlns:a16="http://schemas.microsoft.com/office/drawing/2014/main" val="2675198119"/>
                    </a:ext>
                  </a:extLst>
                </a:gridCol>
              </a:tblGrid>
              <a:tr h="126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ชั้นปีที่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BCA1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ผลลัพธ์การเรียนรู้ที่คาดหวังรายชั้นปี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Year Learning Outcomes</a:t>
                      </a: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YLOs</a:t>
                      </a: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BCA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67498"/>
                  </a:ext>
                </a:extLst>
              </a:tr>
              <a:tr h="630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BCA164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788108"/>
                  </a:ext>
                </a:extLst>
              </a:tr>
              <a:tr h="630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BCA164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157390"/>
                  </a:ext>
                </a:extLst>
              </a:tr>
              <a:tr h="630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BCA164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25345"/>
                  </a:ext>
                </a:extLst>
              </a:tr>
              <a:tr h="630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BCA164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02058"/>
                  </a:ext>
                </a:extLst>
              </a:tr>
              <a:tr h="630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BCA164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16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22A271-C506-45D5-B789-B51F79DE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D86A583A-1847-ADCE-2EB5-9F1EB388C75A}"/>
              </a:ext>
            </a:extLst>
          </p:cNvPr>
          <p:cNvSpPr/>
          <p:nvPr/>
        </p:nvSpPr>
        <p:spPr>
          <a:xfrm>
            <a:off x="578760" y="440840"/>
            <a:ext cx="217715" cy="58057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F79D6B32-10EF-DCC2-F742-522B90D1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2ABADCE-4460-D233-6DD2-A3F4C323CB76}"/>
              </a:ext>
            </a:extLst>
          </p:cNvPr>
          <p:cNvSpPr txBox="1"/>
          <p:nvPr/>
        </p:nvSpPr>
        <p:spPr>
          <a:xfrm>
            <a:off x="910856" y="146480"/>
            <a:ext cx="8289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โครงสร้างของหลักสูตร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5015929-F277-0423-23DE-DC5769A6DE76}"/>
              </a:ext>
            </a:extLst>
          </p:cNvPr>
          <p:cNvSpPr txBox="1"/>
          <p:nvPr/>
        </p:nvSpPr>
        <p:spPr>
          <a:xfrm>
            <a:off x="910856" y="731126"/>
            <a:ext cx="435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CE374D6D-F184-8099-312D-EA79F653A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43487"/>
              </p:ext>
            </p:extLst>
          </p:nvPr>
        </p:nvGraphicFramePr>
        <p:xfrm>
          <a:off x="499602" y="1781055"/>
          <a:ext cx="11399274" cy="4823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2951">
                  <a:extLst>
                    <a:ext uri="{9D8B030D-6E8A-4147-A177-3AD203B41FA5}">
                      <a16:colId xmlns:a16="http://schemas.microsoft.com/office/drawing/2014/main" val="3591849737"/>
                    </a:ext>
                  </a:extLst>
                </a:gridCol>
                <a:gridCol w="2232092">
                  <a:extLst>
                    <a:ext uri="{9D8B030D-6E8A-4147-A177-3AD203B41FA5}">
                      <a16:colId xmlns:a16="http://schemas.microsoft.com/office/drawing/2014/main" val="4112298252"/>
                    </a:ext>
                  </a:extLst>
                </a:gridCol>
                <a:gridCol w="2342455">
                  <a:extLst>
                    <a:ext uri="{9D8B030D-6E8A-4147-A177-3AD203B41FA5}">
                      <a16:colId xmlns:a16="http://schemas.microsoft.com/office/drawing/2014/main" val="2845674370"/>
                    </a:ext>
                  </a:extLst>
                </a:gridCol>
                <a:gridCol w="2271776">
                  <a:extLst>
                    <a:ext uri="{9D8B030D-6E8A-4147-A177-3AD203B41FA5}">
                      <a16:colId xmlns:a16="http://schemas.microsoft.com/office/drawing/2014/main" val="1189496786"/>
                    </a:ext>
                  </a:extLst>
                </a:gridCol>
              </a:tblGrid>
              <a:tr h="4345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จำนวนหน่วยกิต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E4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ความแตกต่าง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3286"/>
                  </a:ext>
                </a:extLst>
              </a:tr>
              <a:tr h="43459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หลักสูตร (เดิม)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พ.ศ…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หลักสูตรปรับปรุง พ.ศ…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19288"/>
                  </a:ext>
                </a:extLst>
              </a:tr>
              <a:tr h="173836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จำนวนหน่วยกิตรวม </a:t>
                      </a:r>
                      <a:r>
                        <a:rPr lang="th-TH" sz="2400" b="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ตลอดหลักสูตร ไม่น้อยกว่า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1)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หมวดวิชาศึกษาทั่วไป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(2)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หมวดวิชาเฉพาะ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วิชาชีพครู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     วิชาชีพครูบังคับ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     วิชาฝึกประสบการณ์วิชาชีพครู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วิชาเอก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     วิชาเอกบังคับ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      วิชาเอกเลือก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(3)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หมวดวิชาเลือกเสรี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th-TH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ลดลง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……..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หน่วยกิต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ลดลง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…… </a:t>
                      </a: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หน่วยกิต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คงเดิม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35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0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3437C-2151-6376-5A1B-10E4A66B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274CFD9A-EF3B-C1B6-83FF-70FF69F4B7D6}"/>
              </a:ext>
            </a:extLst>
          </p:cNvPr>
          <p:cNvSpPr/>
          <p:nvPr/>
        </p:nvSpPr>
        <p:spPr>
          <a:xfrm>
            <a:off x="578760" y="440840"/>
            <a:ext cx="217715" cy="58057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A6FD04F3-16FD-2457-9D1C-8A0CEAC4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F8CE7903-BD3A-3BF8-B0AA-B33330AE1FBE}"/>
              </a:ext>
            </a:extLst>
          </p:cNvPr>
          <p:cNvSpPr txBox="1">
            <a:spLocks/>
          </p:cNvSpPr>
          <p:nvPr/>
        </p:nvSpPr>
        <p:spPr>
          <a:xfrm>
            <a:off x="907805" y="194255"/>
            <a:ext cx="9948592" cy="107374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ตารางแสดงความ</a:t>
            </a:r>
            <a:r>
              <a:rPr lang="th-TH" sz="3200" b="1" dirty="0">
                <a:solidFill>
                  <a:srgbClr val="22202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เชื่อมโยงระหว่าง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ผลลัพธ์การเรียนรู้ที่คาดหวังของหลักสูตร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กับผลลัพธ์การเรียนรู้ตามเกณฑ์มาตรฐานหลักสูตรปริญญาตรี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2020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F4C88E3F-DBFC-7978-6948-C44DB4118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5760"/>
              </p:ext>
            </p:extLst>
          </p:nvPr>
        </p:nvGraphicFramePr>
        <p:xfrm>
          <a:off x="796475" y="1846335"/>
          <a:ext cx="10868025" cy="4377044"/>
        </p:xfrm>
        <a:graphic>
          <a:graphicData uri="http://schemas.openxmlformats.org/drawingml/2006/table">
            <a:tbl>
              <a:tblPr firstRow="1" bandRow="1"/>
              <a:tblGrid>
                <a:gridCol w="5802837">
                  <a:extLst>
                    <a:ext uri="{9D8B030D-6E8A-4147-A177-3AD203B41FA5}">
                      <a16:colId xmlns:a16="http://schemas.microsoft.com/office/drawing/2014/main" val="543006687"/>
                    </a:ext>
                  </a:extLst>
                </a:gridCol>
                <a:gridCol w="1225339">
                  <a:extLst>
                    <a:ext uri="{9D8B030D-6E8A-4147-A177-3AD203B41FA5}">
                      <a16:colId xmlns:a16="http://schemas.microsoft.com/office/drawing/2014/main" val="158287654"/>
                    </a:ext>
                  </a:extLst>
                </a:gridCol>
                <a:gridCol w="1124804">
                  <a:extLst>
                    <a:ext uri="{9D8B030D-6E8A-4147-A177-3AD203B41FA5}">
                      <a16:colId xmlns:a16="http://schemas.microsoft.com/office/drawing/2014/main" val="1999215910"/>
                    </a:ext>
                  </a:extLst>
                </a:gridCol>
                <a:gridCol w="1250860">
                  <a:extLst>
                    <a:ext uri="{9D8B030D-6E8A-4147-A177-3AD203B41FA5}">
                      <a16:colId xmlns:a16="http://schemas.microsoft.com/office/drawing/2014/main" val="69285687"/>
                    </a:ext>
                  </a:extLst>
                </a:gridCol>
                <a:gridCol w="1464185">
                  <a:extLst>
                    <a:ext uri="{9D8B030D-6E8A-4147-A177-3AD203B41FA5}">
                      <a16:colId xmlns:a16="http://schemas.microsoft.com/office/drawing/2014/main" val="96802458"/>
                    </a:ext>
                  </a:extLst>
                </a:gridCol>
              </a:tblGrid>
              <a:tr h="67626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th-TH" sz="2400" b="1" kern="1200" dirty="0">
                          <a:solidFill>
                            <a:srgbClr val="22202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ผลลัพธ์การเรียนรู้ที่คาดหวังของหลักสูตร </a:t>
                      </a:r>
                      <a:endParaRPr lang="en-US" sz="2400" b="1" kern="1200" dirty="0">
                        <a:solidFill>
                          <a:srgbClr val="22202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2400" b="1" kern="1200" dirty="0">
                          <a:solidFill>
                            <a:srgbClr val="22202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400" b="1" kern="1200" dirty="0">
                          <a:solidFill>
                            <a:srgbClr val="22202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Program Learning Outcomes</a:t>
                      </a:r>
                      <a:r>
                        <a:rPr lang="th-TH" sz="2400" b="1" kern="1200" dirty="0">
                          <a:solidFill>
                            <a:srgbClr val="22202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en-US" sz="2400" b="1" kern="1200" dirty="0">
                          <a:solidFill>
                            <a:srgbClr val="22202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PLOs</a:t>
                      </a:r>
                      <a:r>
                        <a:rPr lang="th-TH" sz="2400" b="1" kern="1200" dirty="0">
                          <a:solidFill>
                            <a:srgbClr val="22202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ผลลัพธ์การเรียนรู้ตามเกณฑ์มาตรฐานหลักสูตรปริญญาตรี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2385" marR="3238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2385" marR="3238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2385" marR="3238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2385" marR="3238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072874"/>
                  </a:ext>
                </a:extLst>
              </a:tr>
              <a:tr h="646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220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ความรู้</a:t>
                      </a:r>
                      <a:endParaRPr lang="en-US" sz="2400" b="1" dirty="0">
                        <a:solidFill>
                          <a:srgbClr val="22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220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ทักษะ</a:t>
                      </a:r>
                      <a:endParaRPr lang="en-US" sz="2400" b="1" dirty="0">
                        <a:solidFill>
                          <a:srgbClr val="22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220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จริยธรรม</a:t>
                      </a:r>
                      <a:endParaRPr lang="en-US" sz="2400" b="1" dirty="0">
                        <a:solidFill>
                          <a:srgbClr val="22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2220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ลักษณะบุคคล</a:t>
                      </a:r>
                      <a:endParaRPr lang="en-US" sz="2400" b="1" dirty="0">
                        <a:solidFill>
                          <a:srgbClr val="2220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4496"/>
                  </a:ext>
                </a:extLst>
              </a:tr>
              <a:tr h="508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PLOs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th-TH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…………………………………….………………..</a:t>
                      </a:r>
                      <a:endParaRPr lang="en-US" sz="2400" b="1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997432"/>
                  </a:ext>
                </a:extLst>
              </a:tr>
              <a:tr h="508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PLOs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…………………………………….………………..</a:t>
                      </a:r>
                      <a:endParaRPr lang="en-US" sz="2400" b="1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40408"/>
                  </a:ext>
                </a:extLst>
              </a:tr>
              <a:tr h="508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PLOs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…………………………………….………………..</a:t>
                      </a:r>
                      <a:endParaRPr lang="en-US" sz="2400" b="1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24339"/>
                  </a:ext>
                </a:extLst>
              </a:tr>
              <a:tr h="508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PLOs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r>
                        <a:rPr lang="th-TH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…………………………………….………………..</a:t>
                      </a:r>
                      <a:endParaRPr lang="en-US" sz="2400" b="1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46061"/>
                  </a:ext>
                </a:extLst>
              </a:tr>
              <a:tr h="508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PLOs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</a:t>
                      </a:r>
                      <a:r>
                        <a:rPr lang="th-TH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…………………………………….………………..</a:t>
                      </a:r>
                      <a:endParaRPr lang="en-US" sz="2400" b="1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19134"/>
                  </a:ext>
                </a:extLst>
              </a:tr>
              <a:tr h="508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PLOs</a:t>
                      </a:r>
                      <a:r>
                        <a:rPr lang="en-US" sz="2400" b="1" baseline="0" dirty="0" err="1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..n</a:t>
                      </a:r>
                      <a:r>
                        <a:rPr lang="th-TH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22202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………………………………….………………..</a:t>
                      </a:r>
                      <a:endParaRPr lang="en-US" sz="2400" b="1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22202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0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2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AC5CE49F-FBF2-7EC6-4186-742D062454C1}"/>
              </a:ext>
            </a:extLst>
          </p:cNvPr>
          <p:cNvSpPr/>
          <p:nvPr/>
        </p:nvSpPr>
        <p:spPr>
          <a:xfrm>
            <a:off x="420913" y="68238"/>
            <a:ext cx="4189531" cy="6675462"/>
          </a:xfrm>
          <a:prstGeom prst="roundRect">
            <a:avLst>
              <a:gd name="adj" fmla="val 388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: Rounded Corners 39">
            <a:extLst>
              <a:ext uri="{FF2B5EF4-FFF2-40B4-BE49-F238E27FC236}">
                <a16:creationId xmlns:a16="http://schemas.microsoft.com/office/drawing/2014/main" id="{B179A129-FD63-EA60-BFD6-445EA967140B}"/>
              </a:ext>
            </a:extLst>
          </p:cNvPr>
          <p:cNvSpPr/>
          <p:nvPr/>
        </p:nvSpPr>
        <p:spPr>
          <a:xfrm>
            <a:off x="501801" y="2921732"/>
            <a:ext cx="4108643" cy="440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413BAFE0-14C7-ADB1-DB22-05AD847507C2}"/>
              </a:ext>
            </a:extLst>
          </p:cNvPr>
          <p:cNvSpPr txBox="1"/>
          <p:nvPr/>
        </p:nvSpPr>
        <p:spPr>
          <a:xfrm>
            <a:off x="1092290" y="2988009"/>
            <a:ext cx="298441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ดร…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……………………………………………….…</a:t>
            </a:r>
            <a:endParaRPr lang="en-IN" sz="2000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9A818F45-6AB9-45BD-5183-94D260460C02}"/>
              </a:ext>
            </a:extLst>
          </p:cNvPr>
          <p:cNvSpPr txBox="1"/>
          <p:nvPr/>
        </p:nvSpPr>
        <p:spPr>
          <a:xfrm>
            <a:off x="501801" y="3954772"/>
            <a:ext cx="4175382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คุณวุฒิ/สาขาวิชา</a:t>
            </a:r>
            <a:r>
              <a:rPr lang="en-US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....................ดุษฎีบัณฑิต (สาขาวิชาที่สำเร็จการศึกษา) มหาวิทยาลัย.............................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พ.ศ. 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....................มหาบัณฑิต (สาขาวิชาที่สำเร็จการศึกษา) มหาวิทยาลัย.............................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พ.ศ. .................</a:t>
            </a:r>
          </a:p>
          <a:p>
            <a:pPr defTabSz="1218987"/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....................บัณฑิต (สาขาวิชาที่สำเร็จการศึกษา)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มหาวิทยาลัย............................. พ.ศ. ............</a:t>
            </a:r>
          </a:p>
        </p:txBody>
      </p:sp>
      <p:sp>
        <p:nvSpPr>
          <p:cNvPr id="6" name="Rectangle: Rounded Corners 77">
            <a:extLst>
              <a:ext uri="{FF2B5EF4-FFF2-40B4-BE49-F238E27FC236}">
                <a16:creationId xmlns:a16="http://schemas.microsoft.com/office/drawing/2014/main" id="{DA8A15FB-ABEB-1BCA-7FCF-344D503C3B94}"/>
              </a:ext>
            </a:extLst>
          </p:cNvPr>
          <p:cNvSpPr/>
          <p:nvPr/>
        </p:nvSpPr>
        <p:spPr>
          <a:xfrm>
            <a:off x="5284648" y="1118286"/>
            <a:ext cx="3921932" cy="405088"/>
          </a:xfrm>
          <a:prstGeom prst="roundRect">
            <a:avLst>
              <a:gd name="adj" fmla="val 50000"/>
            </a:avLst>
          </a:prstGeom>
          <a:solidFill>
            <a:srgbClr val="DBBF7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78">
            <a:extLst>
              <a:ext uri="{FF2B5EF4-FFF2-40B4-BE49-F238E27FC236}">
                <a16:creationId xmlns:a16="http://schemas.microsoft.com/office/drawing/2014/main" id="{9A3BBFC7-8347-58EC-3FDD-0130F0A32CA5}"/>
              </a:ext>
            </a:extLst>
          </p:cNvPr>
          <p:cNvSpPr txBox="1"/>
          <p:nvPr/>
        </p:nvSpPr>
        <p:spPr>
          <a:xfrm>
            <a:off x="5554386" y="1166943"/>
            <a:ext cx="239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7168C3DD-650D-ED17-108F-564674089DB0}"/>
              </a:ext>
            </a:extLst>
          </p:cNvPr>
          <p:cNvSpPr txBox="1"/>
          <p:nvPr/>
        </p:nvSpPr>
        <p:spPr>
          <a:xfrm>
            <a:off x="4743858" y="305949"/>
            <a:ext cx="56479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987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อาจารย์ผู้รับผิดชอบหลักสูตร</a:t>
            </a:r>
          </a:p>
        </p:txBody>
      </p:sp>
      <p:cxnSp>
        <p:nvCxnSpPr>
          <p:cNvPr id="9" name="Straight Connector 89">
            <a:extLst>
              <a:ext uri="{FF2B5EF4-FFF2-40B4-BE49-F238E27FC236}">
                <a16:creationId xmlns:a16="http://schemas.microsoft.com/office/drawing/2014/main" id="{FA52F7DA-1710-946D-328E-AE66DBA3DAB4}"/>
              </a:ext>
            </a:extLst>
          </p:cNvPr>
          <p:cNvCxnSpPr>
            <a:cxnSpLocks/>
          </p:cNvCxnSpPr>
          <p:nvPr/>
        </p:nvCxnSpPr>
        <p:spPr>
          <a:xfrm>
            <a:off x="911376" y="3831633"/>
            <a:ext cx="3240000" cy="0"/>
          </a:xfrm>
          <a:prstGeom prst="line">
            <a:avLst/>
          </a:prstGeom>
          <a:ln>
            <a:solidFill>
              <a:srgbClr val="D19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ตัวแทนรูปภาพ 5">
            <a:extLst>
              <a:ext uri="{FF2B5EF4-FFF2-40B4-BE49-F238E27FC236}">
                <a16:creationId xmlns:a16="http://schemas.microsoft.com/office/drawing/2014/main" id="{71453CD5-85E1-CAB6-F7C5-A63B981E7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6675"/>
          <a:stretch>
            <a:fillRect/>
          </a:stretch>
        </p:blipFill>
        <p:spPr>
          <a:xfrm>
            <a:off x="1304624" y="258648"/>
            <a:ext cx="2538571" cy="2537911"/>
          </a:xfrm>
          <a:custGeom>
            <a:avLst/>
            <a:gdLst>
              <a:gd name="connsiteX0" fmla="*/ 1123122 w 2246244"/>
              <a:gd name="connsiteY0" fmla="*/ 0 h 2246244"/>
              <a:gd name="connsiteX1" fmla="*/ 2246244 w 2246244"/>
              <a:gd name="connsiteY1" fmla="*/ 1123122 h 2246244"/>
              <a:gd name="connsiteX2" fmla="*/ 1123122 w 2246244"/>
              <a:gd name="connsiteY2" fmla="*/ 2246244 h 2246244"/>
              <a:gd name="connsiteX3" fmla="*/ 0 w 2246244"/>
              <a:gd name="connsiteY3" fmla="*/ 1123122 h 2246244"/>
              <a:gd name="connsiteX4" fmla="*/ 1123122 w 2246244"/>
              <a:gd name="connsiteY4" fmla="*/ 0 h 22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244" h="2246244">
                <a:moveTo>
                  <a:pt x="1123122" y="0"/>
                </a:moveTo>
                <a:cubicBezTo>
                  <a:pt x="1743405" y="0"/>
                  <a:pt x="2246244" y="502839"/>
                  <a:pt x="2246244" y="1123122"/>
                </a:cubicBezTo>
                <a:cubicBezTo>
                  <a:pt x="2246244" y="1743405"/>
                  <a:pt x="1743405" y="2246244"/>
                  <a:pt x="1123122" y="2246244"/>
                </a:cubicBezTo>
                <a:cubicBezTo>
                  <a:pt x="502839" y="2246244"/>
                  <a:pt x="0" y="1743405"/>
                  <a:pt x="0" y="1123122"/>
                </a:cubicBezTo>
                <a:cubicBezTo>
                  <a:pt x="0" y="502839"/>
                  <a:pt x="502839" y="0"/>
                  <a:pt x="1123122" y="0"/>
                </a:cubicBezTo>
                <a:close/>
              </a:path>
            </a:pathLst>
          </a:custGeom>
          <a:ln>
            <a:solidFill>
              <a:srgbClr val="D19E44"/>
            </a:solidFill>
          </a:ln>
        </p:spPr>
      </p:pic>
      <p:sp>
        <p:nvSpPr>
          <p:cNvPr id="11" name="TextBox 83">
            <a:extLst>
              <a:ext uri="{FF2B5EF4-FFF2-40B4-BE49-F238E27FC236}">
                <a16:creationId xmlns:a16="http://schemas.microsoft.com/office/drawing/2014/main" id="{A647328E-3B2F-EF76-9A5A-4E08330579DB}"/>
              </a:ext>
            </a:extLst>
          </p:cNvPr>
          <p:cNvSpPr txBox="1"/>
          <p:nvPr/>
        </p:nvSpPr>
        <p:spPr>
          <a:xfrm>
            <a:off x="5614517" y="1681463"/>
            <a:ext cx="390032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บทความวิจัย</a:t>
            </a: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  <a:endParaRPr lang="th-TH" sz="1800" b="1" kern="0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ea typeface="Calibri Light" charset="0"/>
              <a:cs typeface="TH SarabunPSK" panose="020B0500040200020003" pitchFamily="34" charset="-34"/>
            </a:endParaRP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4F60B89B-3E80-9CE1-AD23-82AA2D49B023}"/>
              </a:ext>
            </a:extLst>
          </p:cNvPr>
          <p:cNvSpPr txBox="1"/>
          <p:nvPr/>
        </p:nvSpPr>
        <p:spPr>
          <a:xfrm>
            <a:off x="859064" y="3494683"/>
            <a:ext cx="28760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987"/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ตำแหน่งทางวิชาการ </a:t>
            </a:r>
            <a:r>
              <a:rPr lang="en-US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</a:t>
            </a:r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ผู้ช่วยศาสตราจารย์</a:t>
            </a:r>
          </a:p>
        </p:txBody>
      </p:sp>
    </p:spTree>
    <p:extLst>
      <p:ext uri="{BB962C8B-B14F-4D97-AF65-F5344CB8AC3E}">
        <p14:creationId xmlns:p14="http://schemas.microsoft.com/office/powerpoint/2010/main" val="20120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3A6A6-8415-E634-DCF0-C0D5E6E5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EDF57BEF-CA0B-B08E-22F2-D0D1092E0DA0}"/>
              </a:ext>
            </a:extLst>
          </p:cNvPr>
          <p:cNvSpPr/>
          <p:nvPr/>
        </p:nvSpPr>
        <p:spPr>
          <a:xfrm>
            <a:off x="420913" y="68238"/>
            <a:ext cx="4189531" cy="6675462"/>
          </a:xfrm>
          <a:prstGeom prst="roundRect">
            <a:avLst>
              <a:gd name="adj" fmla="val 388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: Rounded Corners 39">
            <a:extLst>
              <a:ext uri="{FF2B5EF4-FFF2-40B4-BE49-F238E27FC236}">
                <a16:creationId xmlns:a16="http://schemas.microsoft.com/office/drawing/2014/main" id="{F940463D-E9D4-9A3E-DA7A-B2E7B757007D}"/>
              </a:ext>
            </a:extLst>
          </p:cNvPr>
          <p:cNvSpPr/>
          <p:nvPr/>
        </p:nvSpPr>
        <p:spPr>
          <a:xfrm>
            <a:off x="501801" y="2921732"/>
            <a:ext cx="4108643" cy="440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87F66C8C-8F44-7EAA-549B-720709ED189A}"/>
              </a:ext>
            </a:extLst>
          </p:cNvPr>
          <p:cNvSpPr txBox="1"/>
          <p:nvPr/>
        </p:nvSpPr>
        <p:spPr>
          <a:xfrm>
            <a:off x="1092290" y="2988009"/>
            <a:ext cx="298441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ดร…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……………………………………………….…</a:t>
            </a:r>
            <a:endParaRPr lang="en-IN" sz="2000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EDA6A0EA-3938-BBD1-8343-76649C8DE709}"/>
              </a:ext>
            </a:extLst>
          </p:cNvPr>
          <p:cNvSpPr txBox="1"/>
          <p:nvPr/>
        </p:nvSpPr>
        <p:spPr>
          <a:xfrm>
            <a:off x="501801" y="3954772"/>
            <a:ext cx="4175382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คุณวุฒิ/สาขาวิชา</a:t>
            </a:r>
            <a:r>
              <a:rPr lang="en-US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....................ดุษฎีบัณฑิต (สาขาวิชาที่สำเร็จการศึกษา) มหาวิทยาลัย.............................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พ.ศ. 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....................มหาบัณฑิต (สาขาวิชาที่สำเร็จการศึกษา) มหาวิทยาลัย.............................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พ.ศ. .................</a:t>
            </a:r>
          </a:p>
          <a:p>
            <a:pPr defTabSz="1218987"/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....................บัณฑิต (สาขาวิชาที่สำเร็จการศึกษา)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มหาวิทยาลัย............................. พ.ศ. ............</a:t>
            </a:r>
          </a:p>
        </p:txBody>
      </p:sp>
      <p:sp>
        <p:nvSpPr>
          <p:cNvPr id="6" name="Rectangle: Rounded Corners 77">
            <a:extLst>
              <a:ext uri="{FF2B5EF4-FFF2-40B4-BE49-F238E27FC236}">
                <a16:creationId xmlns:a16="http://schemas.microsoft.com/office/drawing/2014/main" id="{6A96AD97-C247-C469-5E35-53578FA86D28}"/>
              </a:ext>
            </a:extLst>
          </p:cNvPr>
          <p:cNvSpPr/>
          <p:nvPr/>
        </p:nvSpPr>
        <p:spPr>
          <a:xfrm>
            <a:off x="5284648" y="1118286"/>
            <a:ext cx="3921932" cy="405088"/>
          </a:xfrm>
          <a:prstGeom prst="roundRect">
            <a:avLst>
              <a:gd name="adj" fmla="val 50000"/>
            </a:avLst>
          </a:prstGeom>
          <a:solidFill>
            <a:srgbClr val="DBBF7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78">
            <a:extLst>
              <a:ext uri="{FF2B5EF4-FFF2-40B4-BE49-F238E27FC236}">
                <a16:creationId xmlns:a16="http://schemas.microsoft.com/office/drawing/2014/main" id="{84C916D3-8919-59D7-9767-0850D4E4498F}"/>
              </a:ext>
            </a:extLst>
          </p:cNvPr>
          <p:cNvSpPr txBox="1"/>
          <p:nvPr/>
        </p:nvSpPr>
        <p:spPr>
          <a:xfrm>
            <a:off x="5554386" y="1166943"/>
            <a:ext cx="239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5681568D-21C2-6207-F191-FB29A6D01271}"/>
              </a:ext>
            </a:extLst>
          </p:cNvPr>
          <p:cNvSpPr txBox="1"/>
          <p:nvPr/>
        </p:nvSpPr>
        <p:spPr>
          <a:xfrm>
            <a:off x="4743858" y="305949"/>
            <a:ext cx="56479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987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อาจารย์ผู้รับผิดชอบหลักสูตร</a:t>
            </a:r>
          </a:p>
        </p:txBody>
      </p:sp>
      <p:cxnSp>
        <p:nvCxnSpPr>
          <p:cNvPr id="9" name="Straight Connector 89">
            <a:extLst>
              <a:ext uri="{FF2B5EF4-FFF2-40B4-BE49-F238E27FC236}">
                <a16:creationId xmlns:a16="http://schemas.microsoft.com/office/drawing/2014/main" id="{1106F608-1ADA-508A-7EB2-98F7EE3952CF}"/>
              </a:ext>
            </a:extLst>
          </p:cNvPr>
          <p:cNvCxnSpPr>
            <a:cxnSpLocks/>
          </p:cNvCxnSpPr>
          <p:nvPr/>
        </p:nvCxnSpPr>
        <p:spPr>
          <a:xfrm>
            <a:off x="911376" y="3831633"/>
            <a:ext cx="3240000" cy="0"/>
          </a:xfrm>
          <a:prstGeom prst="line">
            <a:avLst/>
          </a:prstGeom>
          <a:ln>
            <a:solidFill>
              <a:srgbClr val="D19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ตัวแทนรูปภาพ 5">
            <a:extLst>
              <a:ext uri="{FF2B5EF4-FFF2-40B4-BE49-F238E27FC236}">
                <a16:creationId xmlns:a16="http://schemas.microsoft.com/office/drawing/2014/main" id="{729FF8D6-9937-730D-E69E-96141C181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6675"/>
          <a:stretch>
            <a:fillRect/>
          </a:stretch>
        </p:blipFill>
        <p:spPr>
          <a:xfrm>
            <a:off x="1304624" y="258648"/>
            <a:ext cx="2538571" cy="2537911"/>
          </a:xfrm>
          <a:custGeom>
            <a:avLst/>
            <a:gdLst>
              <a:gd name="connsiteX0" fmla="*/ 1123122 w 2246244"/>
              <a:gd name="connsiteY0" fmla="*/ 0 h 2246244"/>
              <a:gd name="connsiteX1" fmla="*/ 2246244 w 2246244"/>
              <a:gd name="connsiteY1" fmla="*/ 1123122 h 2246244"/>
              <a:gd name="connsiteX2" fmla="*/ 1123122 w 2246244"/>
              <a:gd name="connsiteY2" fmla="*/ 2246244 h 2246244"/>
              <a:gd name="connsiteX3" fmla="*/ 0 w 2246244"/>
              <a:gd name="connsiteY3" fmla="*/ 1123122 h 2246244"/>
              <a:gd name="connsiteX4" fmla="*/ 1123122 w 2246244"/>
              <a:gd name="connsiteY4" fmla="*/ 0 h 22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244" h="2246244">
                <a:moveTo>
                  <a:pt x="1123122" y="0"/>
                </a:moveTo>
                <a:cubicBezTo>
                  <a:pt x="1743405" y="0"/>
                  <a:pt x="2246244" y="502839"/>
                  <a:pt x="2246244" y="1123122"/>
                </a:cubicBezTo>
                <a:cubicBezTo>
                  <a:pt x="2246244" y="1743405"/>
                  <a:pt x="1743405" y="2246244"/>
                  <a:pt x="1123122" y="2246244"/>
                </a:cubicBezTo>
                <a:cubicBezTo>
                  <a:pt x="502839" y="2246244"/>
                  <a:pt x="0" y="1743405"/>
                  <a:pt x="0" y="1123122"/>
                </a:cubicBezTo>
                <a:cubicBezTo>
                  <a:pt x="0" y="502839"/>
                  <a:pt x="502839" y="0"/>
                  <a:pt x="1123122" y="0"/>
                </a:cubicBezTo>
                <a:close/>
              </a:path>
            </a:pathLst>
          </a:custGeom>
          <a:ln>
            <a:solidFill>
              <a:srgbClr val="D19E44"/>
            </a:solidFill>
          </a:ln>
        </p:spPr>
      </p:pic>
      <p:sp>
        <p:nvSpPr>
          <p:cNvPr id="11" name="TextBox 83">
            <a:extLst>
              <a:ext uri="{FF2B5EF4-FFF2-40B4-BE49-F238E27FC236}">
                <a16:creationId xmlns:a16="http://schemas.microsoft.com/office/drawing/2014/main" id="{9A681AA6-B3A8-F334-224F-A77F3B88671E}"/>
              </a:ext>
            </a:extLst>
          </p:cNvPr>
          <p:cNvSpPr txBox="1"/>
          <p:nvPr/>
        </p:nvSpPr>
        <p:spPr>
          <a:xfrm>
            <a:off x="5614517" y="1681463"/>
            <a:ext cx="390032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บทความวิจัย</a:t>
            </a: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  <a:endParaRPr lang="th-TH" sz="1800" b="1" kern="0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ea typeface="Calibri Light" charset="0"/>
              <a:cs typeface="TH SarabunPSK" panose="020B0500040200020003" pitchFamily="34" charset="-34"/>
            </a:endParaRP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2D98DE68-B6B2-5615-3B60-9F79457BC311}"/>
              </a:ext>
            </a:extLst>
          </p:cNvPr>
          <p:cNvSpPr txBox="1"/>
          <p:nvPr/>
        </p:nvSpPr>
        <p:spPr>
          <a:xfrm>
            <a:off x="859064" y="3494683"/>
            <a:ext cx="28760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987"/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ตำแหน่งทางวิชาการ </a:t>
            </a:r>
            <a:r>
              <a:rPr lang="en-US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</a:t>
            </a:r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ผู้ช่วยศาสตราจารย์</a:t>
            </a:r>
          </a:p>
        </p:txBody>
      </p:sp>
    </p:spTree>
    <p:extLst>
      <p:ext uri="{BB962C8B-B14F-4D97-AF65-F5344CB8AC3E}">
        <p14:creationId xmlns:p14="http://schemas.microsoft.com/office/powerpoint/2010/main" val="410585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618D94-7F6E-FC0E-6C89-751B9987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C21BB846-6323-6AB6-8CB3-D1F59A72FADE}"/>
              </a:ext>
            </a:extLst>
          </p:cNvPr>
          <p:cNvSpPr/>
          <p:nvPr/>
        </p:nvSpPr>
        <p:spPr>
          <a:xfrm>
            <a:off x="420913" y="68238"/>
            <a:ext cx="4189531" cy="6675462"/>
          </a:xfrm>
          <a:prstGeom prst="roundRect">
            <a:avLst>
              <a:gd name="adj" fmla="val 388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: Rounded Corners 39">
            <a:extLst>
              <a:ext uri="{FF2B5EF4-FFF2-40B4-BE49-F238E27FC236}">
                <a16:creationId xmlns:a16="http://schemas.microsoft.com/office/drawing/2014/main" id="{9C51FD67-2B9D-72FB-F97E-44CC9ED99694}"/>
              </a:ext>
            </a:extLst>
          </p:cNvPr>
          <p:cNvSpPr/>
          <p:nvPr/>
        </p:nvSpPr>
        <p:spPr>
          <a:xfrm>
            <a:off x="501801" y="2921732"/>
            <a:ext cx="4108643" cy="440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DD16AA42-1FA2-3E93-2497-B843FC8B6594}"/>
              </a:ext>
            </a:extLst>
          </p:cNvPr>
          <p:cNvSpPr txBox="1"/>
          <p:nvPr/>
        </p:nvSpPr>
        <p:spPr>
          <a:xfrm>
            <a:off x="1092290" y="2988009"/>
            <a:ext cx="298441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ดร…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……………………………………………….…</a:t>
            </a:r>
            <a:endParaRPr lang="en-IN" sz="2000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C99B1F07-293D-B876-64E7-6E4585CE8CE5}"/>
              </a:ext>
            </a:extLst>
          </p:cNvPr>
          <p:cNvSpPr txBox="1"/>
          <p:nvPr/>
        </p:nvSpPr>
        <p:spPr>
          <a:xfrm>
            <a:off x="501801" y="3954772"/>
            <a:ext cx="4175382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คุณวุฒิ/สาขาวิชา</a:t>
            </a:r>
            <a:r>
              <a:rPr lang="en-US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....................ดุษฎีบัณฑิต (สาขาวิชาที่สำเร็จการศึกษา) มหาวิทยาลัย.............................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พ.ศ. 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....................มหาบัณฑิต (สาขาวิชาที่สำเร็จการศึกษา) มหาวิทยาลัย.............................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พ.ศ. .................</a:t>
            </a:r>
          </a:p>
          <a:p>
            <a:pPr defTabSz="1218987"/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....................บัณฑิต (สาขาวิชาที่สำเร็จการศึกษา)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มหาวิทยาลัย............................. พ.ศ. ............</a:t>
            </a:r>
          </a:p>
        </p:txBody>
      </p:sp>
      <p:sp>
        <p:nvSpPr>
          <p:cNvPr id="6" name="Rectangle: Rounded Corners 77">
            <a:extLst>
              <a:ext uri="{FF2B5EF4-FFF2-40B4-BE49-F238E27FC236}">
                <a16:creationId xmlns:a16="http://schemas.microsoft.com/office/drawing/2014/main" id="{5459A1A3-17C4-A889-4C86-1D333AC33E76}"/>
              </a:ext>
            </a:extLst>
          </p:cNvPr>
          <p:cNvSpPr/>
          <p:nvPr/>
        </p:nvSpPr>
        <p:spPr>
          <a:xfrm>
            <a:off x="5284648" y="1118286"/>
            <a:ext cx="3921932" cy="405088"/>
          </a:xfrm>
          <a:prstGeom prst="roundRect">
            <a:avLst>
              <a:gd name="adj" fmla="val 50000"/>
            </a:avLst>
          </a:prstGeom>
          <a:solidFill>
            <a:srgbClr val="DBBF7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78">
            <a:extLst>
              <a:ext uri="{FF2B5EF4-FFF2-40B4-BE49-F238E27FC236}">
                <a16:creationId xmlns:a16="http://schemas.microsoft.com/office/drawing/2014/main" id="{99526749-CD6B-3666-2D78-920DC6C82FB6}"/>
              </a:ext>
            </a:extLst>
          </p:cNvPr>
          <p:cNvSpPr txBox="1"/>
          <p:nvPr/>
        </p:nvSpPr>
        <p:spPr>
          <a:xfrm>
            <a:off x="5554386" y="1166943"/>
            <a:ext cx="239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F76A8B8D-E1EC-E05B-72EE-0CF045FEBE4B}"/>
              </a:ext>
            </a:extLst>
          </p:cNvPr>
          <p:cNvSpPr txBox="1"/>
          <p:nvPr/>
        </p:nvSpPr>
        <p:spPr>
          <a:xfrm>
            <a:off x="4743858" y="305949"/>
            <a:ext cx="56479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987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อาจารย์ผู้รับผิดชอบหลักสูตร</a:t>
            </a:r>
          </a:p>
        </p:txBody>
      </p:sp>
      <p:cxnSp>
        <p:nvCxnSpPr>
          <p:cNvPr id="9" name="Straight Connector 89">
            <a:extLst>
              <a:ext uri="{FF2B5EF4-FFF2-40B4-BE49-F238E27FC236}">
                <a16:creationId xmlns:a16="http://schemas.microsoft.com/office/drawing/2014/main" id="{DDDBDF07-25FB-26BC-F4A1-0116E2AAB6CB}"/>
              </a:ext>
            </a:extLst>
          </p:cNvPr>
          <p:cNvCxnSpPr>
            <a:cxnSpLocks/>
          </p:cNvCxnSpPr>
          <p:nvPr/>
        </p:nvCxnSpPr>
        <p:spPr>
          <a:xfrm>
            <a:off x="911376" y="3831633"/>
            <a:ext cx="3240000" cy="0"/>
          </a:xfrm>
          <a:prstGeom prst="line">
            <a:avLst/>
          </a:prstGeom>
          <a:ln>
            <a:solidFill>
              <a:srgbClr val="D19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ตัวแทนรูปภาพ 5">
            <a:extLst>
              <a:ext uri="{FF2B5EF4-FFF2-40B4-BE49-F238E27FC236}">
                <a16:creationId xmlns:a16="http://schemas.microsoft.com/office/drawing/2014/main" id="{954ABED3-1089-6B6A-A79F-EDA1E9B79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6675"/>
          <a:stretch>
            <a:fillRect/>
          </a:stretch>
        </p:blipFill>
        <p:spPr>
          <a:xfrm>
            <a:off x="1304624" y="258648"/>
            <a:ext cx="2538571" cy="2537911"/>
          </a:xfrm>
          <a:custGeom>
            <a:avLst/>
            <a:gdLst>
              <a:gd name="connsiteX0" fmla="*/ 1123122 w 2246244"/>
              <a:gd name="connsiteY0" fmla="*/ 0 h 2246244"/>
              <a:gd name="connsiteX1" fmla="*/ 2246244 w 2246244"/>
              <a:gd name="connsiteY1" fmla="*/ 1123122 h 2246244"/>
              <a:gd name="connsiteX2" fmla="*/ 1123122 w 2246244"/>
              <a:gd name="connsiteY2" fmla="*/ 2246244 h 2246244"/>
              <a:gd name="connsiteX3" fmla="*/ 0 w 2246244"/>
              <a:gd name="connsiteY3" fmla="*/ 1123122 h 2246244"/>
              <a:gd name="connsiteX4" fmla="*/ 1123122 w 2246244"/>
              <a:gd name="connsiteY4" fmla="*/ 0 h 22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244" h="2246244">
                <a:moveTo>
                  <a:pt x="1123122" y="0"/>
                </a:moveTo>
                <a:cubicBezTo>
                  <a:pt x="1743405" y="0"/>
                  <a:pt x="2246244" y="502839"/>
                  <a:pt x="2246244" y="1123122"/>
                </a:cubicBezTo>
                <a:cubicBezTo>
                  <a:pt x="2246244" y="1743405"/>
                  <a:pt x="1743405" y="2246244"/>
                  <a:pt x="1123122" y="2246244"/>
                </a:cubicBezTo>
                <a:cubicBezTo>
                  <a:pt x="502839" y="2246244"/>
                  <a:pt x="0" y="1743405"/>
                  <a:pt x="0" y="1123122"/>
                </a:cubicBezTo>
                <a:cubicBezTo>
                  <a:pt x="0" y="502839"/>
                  <a:pt x="502839" y="0"/>
                  <a:pt x="1123122" y="0"/>
                </a:cubicBezTo>
                <a:close/>
              </a:path>
            </a:pathLst>
          </a:custGeom>
          <a:ln>
            <a:solidFill>
              <a:srgbClr val="D19E44"/>
            </a:solidFill>
          </a:ln>
        </p:spPr>
      </p:pic>
      <p:sp>
        <p:nvSpPr>
          <p:cNvPr id="11" name="TextBox 83">
            <a:extLst>
              <a:ext uri="{FF2B5EF4-FFF2-40B4-BE49-F238E27FC236}">
                <a16:creationId xmlns:a16="http://schemas.microsoft.com/office/drawing/2014/main" id="{ED7D072D-FA6D-A030-F7D6-A95BADC964DE}"/>
              </a:ext>
            </a:extLst>
          </p:cNvPr>
          <p:cNvSpPr txBox="1"/>
          <p:nvPr/>
        </p:nvSpPr>
        <p:spPr>
          <a:xfrm>
            <a:off x="5614517" y="1681463"/>
            <a:ext cx="390032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บทความวิจัย</a:t>
            </a: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  <a:endParaRPr lang="th-TH" sz="1800" b="1" kern="0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ea typeface="Calibri Light" charset="0"/>
              <a:cs typeface="TH SarabunPSK" panose="020B0500040200020003" pitchFamily="34" charset="-34"/>
            </a:endParaRP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690C0B51-CBFB-71F5-ABAB-8379CD031276}"/>
              </a:ext>
            </a:extLst>
          </p:cNvPr>
          <p:cNvSpPr txBox="1"/>
          <p:nvPr/>
        </p:nvSpPr>
        <p:spPr>
          <a:xfrm>
            <a:off x="859064" y="3494683"/>
            <a:ext cx="28760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987"/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ตำแหน่งทางวิชาการ </a:t>
            </a:r>
            <a:r>
              <a:rPr lang="en-US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</a:t>
            </a:r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ผู้ช่วยศาสตราจารย์</a:t>
            </a:r>
          </a:p>
        </p:txBody>
      </p:sp>
    </p:spTree>
    <p:extLst>
      <p:ext uri="{BB962C8B-B14F-4D97-AF65-F5344CB8AC3E}">
        <p14:creationId xmlns:p14="http://schemas.microsoft.com/office/powerpoint/2010/main" val="359269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3EA1A-7205-7C42-94E1-13AAC5AD2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A921E134-8AD2-5468-D435-11A81690BE46}"/>
              </a:ext>
            </a:extLst>
          </p:cNvPr>
          <p:cNvSpPr/>
          <p:nvPr/>
        </p:nvSpPr>
        <p:spPr>
          <a:xfrm>
            <a:off x="420913" y="68238"/>
            <a:ext cx="4189531" cy="6675462"/>
          </a:xfrm>
          <a:prstGeom prst="roundRect">
            <a:avLst>
              <a:gd name="adj" fmla="val 388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: Rounded Corners 39">
            <a:extLst>
              <a:ext uri="{FF2B5EF4-FFF2-40B4-BE49-F238E27FC236}">
                <a16:creationId xmlns:a16="http://schemas.microsoft.com/office/drawing/2014/main" id="{85937A14-A355-FE60-3C8D-3F007A1CA020}"/>
              </a:ext>
            </a:extLst>
          </p:cNvPr>
          <p:cNvSpPr/>
          <p:nvPr/>
        </p:nvSpPr>
        <p:spPr>
          <a:xfrm>
            <a:off x="501801" y="2921732"/>
            <a:ext cx="4108643" cy="440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AB8B43FD-6139-121C-7BCF-880C61D29564}"/>
              </a:ext>
            </a:extLst>
          </p:cNvPr>
          <p:cNvSpPr txBox="1"/>
          <p:nvPr/>
        </p:nvSpPr>
        <p:spPr>
          <a:xfrm>
            <a:off x="1092290" y="2988009"/>
            <a:ext cx="298441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ดร…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……………………………………………….…</a:t>
            </a:r>
            <a:endParaRPr lang="en-IN" sz="2000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1FAA6CE0-2280-C82F-DB2C-9EE31CF067E3}"/>
              </a:ext>
            </a:extLst>
          </p:cNvPr>
          <p:cNvSpPr txBox="1"/>
          <p:nvPr/>
        </p:nvSpPr>
        <p:spPr>
          <a:xfrm>
            <a:off x="501801" y="3954772"/>
            <a:ext cx="4175382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คุณวุฒิ/สาขาวิชา</a:t>
            </a:r>
            <a:r>
              <a:rPr lang="en-US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....................ดุษฎีบัณฑิต (สาขาวิชาที่สำเร็จการศึกษา) มหาวิทยาลัย.............................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พ.ศ. 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....................มหาบัณฑิต (สาขาวิชาที่สำเร็จการศึกษา) มหาวิทยาลัย.............................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พ.ศ. .................</a:t>
            </a:r>
          </a:p>
          <a:p>
            <a:pPr defTabSz="1218987"/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....................บัณฑิต (สาขาวิชาที่สำเร็จการศึกษา)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มหาวิทยาลัย............................. พ.ศ. ............</a:t>
            </a:r>
          </a:p>
        </p:txBody>
      </p:sp>
      <p:sp>
        <p:nvSpPr>
          <p:cNvPr id="6" name="Rectangle: Rounded Corners 77">
            <a:extLst>
              <a:ext uri="{FF2B5EF4-FFF2-40B4-BE49-F238E27FC236}">
                <a16:creationId xmlns:a16="http://schemas.microsoft.com/office/drawing/2014/main" id="{6DA2D6EE-917B-CB79-A128-25EB451FEC5F}"/>
              </a:ext>
            </a:extLst>
          </p:cNvPr>
          <p:cNvSpPr/>
          <p:nvPr/>
        </p:nvSpPr>
        <p:spPr>
          <a:xfrm>
            <a:off x="5284648" y="1118286"/>
            <a:ext cx="3921932" cy="405088"/>
          </a:xfrm>
          <a:prstGeom prst="roundRect">
            <a:avLst>
              <a:gd name="adj" fmla="val 50000"/>
            </a:avLst>
          </a:prstGeom>
          <a:solidFill>
            <a:srgbClr val="DBBF7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78">
            <a:extLst>
              <a:ext uri="{FF2B5EF4-FFF2-40B4-BE49-F238E27FC236}">
                <a16:creationId xmlns:a16="http://schemas.microsoft.com/office/drawing/2014/main" id="{2853DF59-AF3F-067E-27EF-6DF311C9D189}"/>
              </a:ext>
            </a:extLst>
          </p:cNvPr>
          <p:cNvSpPr txBox="1"/>
          <p:nvPr/>
        </p:nvSpPr>
        <p:spPr>
          <a:xfrm>
            <a:off x="5554386" y="1166943"/>
            <a:ext cx="239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2326BCD8-3CD4-4071-5F2C-09210F7AF73C}"/>
              </a:ext>
            </a:extLst>
          </p:cNvPr>
          <p:cNvSpPr txBox="1"/>
          <p:nvPr/>
        </p:nvSpPr>
        <p:spPr>
          <a:xfrm>
            <a:off x="4743858" y="305949"/>
            <a:ext cx="56479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987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อาจารย์ผู้รับผิดชอบหลักสูตร</a:t>
            </a:r>
          </a:p>
        </p:txBody>
      </p:sp>
      <p:cxnSp>
        <p:nvCxnSpPr>
          <p:cNvPr id="9" name="Straight Connector 89">
            <a:extLst>
              <a:ext uri="{FF2B5EF4-FFF2-40B4-BE49-F238E27FC236}">
                <a16:creationId xmlns:a16="http://schemas.microsoft.com/office/drawing/2014/main" id="{291330DC-A5CE-43FF-4DF0-BB14CA78E8C0}"/>
              </a:ext>
            </a:extLst>
          </p:cNvPr>
          <p:cNvCxnSpPr>
            <a:cxnSpLocks/>
          </p:cNvCxnSpPr>
          <p:nvPr/>
        </p:nvCxnSpPr>
        <p:spPr>
          <a:xfrm>
            <a:off x="911376" y="3831633"/>
            <a:ext cx="3240000" cy="0"/>
          </a:xfrm>
          <a:prstGeom prst="line">
            <a:avLst/>
          </a:prstGeom>
          <a:ln>
            <a:solidFill>
              <a:srgbClr val="D19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ตัวแทนรูปภาพ 5">
            <a:extLst>
              <a:ext uri="{FF2B5EF4-FFF2-40B4-BE49-F238E27FC236}">
                <a16:creationId xmlns:a16="http://schemas.microsoft.com/office/drawing/2014/main" id="{91D2AAFA-1F96-F7E1-5649-72B6539E4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6675"/>
          <a:stretch>
            <a:fillRect/>
          </a:stretch>
        </p:blipFill>
        <p:spPr>
          <a:xfrm>
            <a:off x="1304624" y="258648"/>
            <a:ext cx="2538571" cy="2537911"/>
          </a:xfrm>
          <a:custGeom>
            <a:avLst/>
            <a:gdLst>
              <a:gd name="connsiteX0" fmla="*/ 1123122 w 2246244"/>
              <a:gd name="connsiteY0" fmla="*/ 0 h 2246244"/>
              <a:gd name="connsiteX1" fmla="*/ 2246244 w 2246244"/>
              <a:gd name="connsiteY1" fmla="*/ 1123122 h 2246244"/>
              <a:gd name="connsiteX2" fmla="*/ 1123122 w 2246244"/>
              <a:gd name="connsiteY2" fmla="*/ 2246244 h 2246244"/>
              <a:gd name="connsiteX3" fmla="*/ 0 w 2246244"/>
              <a:gd name="connsiteY3" fmla="*/ 1123122 h 2246244"/>
              <a:gd name="connsiteX4" fmla="*/ 1123122 w 2246244"/>
              <a:gd name="connsiteY4" fmla="*/ 0 h 22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244" h="2246244">
                <a:moveTo>
                  <a:pt x="1123122" y="0"/>
                </a:moveTo>
                <a:cubicBezTo>
                  <a:pt x="1743405" y="0"/>
                  <a:pt x="2246244" y="502839"/>
                  <a:pt x="2246244" y="1123122"/>
                </a:cubicBezTo>
                <a:cubicBezTo>
                  <a:pt x="2246244" y="1743405"/>
                  <a:pt x="1743405" y="2246244"/>
                  <a:pt x="1123122" y="2246244"/>
                </a:cubicBezTo>
                <a:cubicBezTo>
                  <a:pt x="502839" y="2246244"/>
                  <a:pt x="0" y="1743405"/>
                  <a:pt x="0" y="1123122"/>
                </a:cubicBezTo>
                <a:cubicBezTo>
                  <a:pt x="0" y="502839"/>
                  <a:pt x="502839" y="0"/>
                  <a:pt x="1123122" y="0"/>
                </a:cubicBezTo>
                <a:close/>
              </a:path>
            </a:pathLst>
          </a:custGeom>
          <a:ln>
            <a:solidFill>
              <a:srgbClr val="D19E44"/>
            </a:solidFill>
          </a:ln>
        </p:spPr>
      </p:pic>
      <p:sp>
        <p:nvSpPr>
          <p:cNvPr id="11" name="TextBox 83">
            <a:extLst>
              <a:ext uri="{FF2B5EF4-FFF2-40B4-BE49-F238E27FC236}">
                <a16:creationId xmlns:a16="http://schemas.microsoft.com/office/drawing/2014/main" id="{6095DFEF-2066-1FC3-BB41-9FA818207A8E}"/>
              </a:ext>
            </a:extLst>
          </p:cNvPr>
          <p:cNvSpPr txBox="1"/>
          <p:nvPr/>
        </p:nvSpPr>
        <p:spPr>
          <a:xfrm>
            <a:off x="5614517" y="1681463"/>
            <a:ext cx="390032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บทความวิจัย</a:t>
            </a: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  <a:endParaRPr lang="th-TH" sz="1800" b="1" kern="0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ea typeface="Calibri Light" charset="0"/>
              <a:cs typeface="TH SarabunPSK" panose="020B0500040200020003" pitchFamily="34" charset="-34"/>
            </a:endParaRP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7D35469D-AD31-653E-B6BE-F7894D0BC736}"/>
              </a:ext>
            </a:extLst>
          </p:cNvPr>
          <p:cNvSpPr txBox="1"/>
          <p:nvPr/>
        </p:nvSpPr>
        <p:spPr>
          <a:xfrm>
            <a:off x="859064" y="3494683"/>
            <a:ext cx="28760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987"/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ตำแหน่งทางวิชาการ </a:t>
            </a:r>
            <a:r>
              <a:rPr lang="en-US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</a:t>
            </a:r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ผู้ช่วยศาสตราจารย์</a:t>
            </a:r>
          </a:p>
        </p:txBody>
      </p:sp>
    </p:spTree>
    <p:extLst>
      <p:ext uri="{BB962C8B-B14F-4D97-AF65-F5344CB8AC3E}">
        <p14:creationId xmlns:p14="http://schemas.microsoft.com/office/powerpoint/2010/main" val="242971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C350E9-152A-1A30-D75A-BED963EDD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6">
            <a:extLst>
              <a:ext uri="{FF2B5EF4-FFF2-40B4-BE49-F238E27FC236}">
                <a16:creationId xmlns:a16="http://schemas.microsoft.com/office/drawing/2014/main" id="{884A0A84-0DA5-21B2-8CF1-EA30B025D9FB}"/>
              </a:ext>
            </a:extLst>
          </p:cNvPr>
          <p:cNvSpPr/>
          <p:nvPr/>
        </p:nvSpPr>
        <p:spPr>
          <a:xfrm>
            <a:off x="420913" y="68238"/>
            <a:ext cx="4189531" cy="6675462"/>
          </a:xfrm>
          <a:prstGeom prst="roundRect">
            <a:avLst>
              <a:gd name="adj" fmla="val 388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Rectangle: Rounded Corners 39">
            <a:extLst>
              <a:ext uri="{FF2B5EF4-FFF2-40B4-BE49-F238E27FC236}">
                <a16:creationId xmlns:a16="http://schemas.microsoft.com/office/drawing/2014/main" id="{5A0C99B6-6BF0-4378-A5CE-05752A2A2142}"/>
              </a:ext>
            </a:extLst>
          </p:cNvPr>
          <p:cNvSpPr/>
          <p:nvPr/>
        </p:nvSpPr>
        <p:spPr>
          <a:xfrm>
            <a:off x="501801" y="2921732"/>
            <a:ext cx="4108643" cy="440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40">
            <a:extLst>
              <a:ext uri="{FF2B5EF4-FFF2-40B4-BE49-F238E27FC236}">
                <a16:creationId xmlns:a16="http://schemas.microsoft.com/office/drawing/2014/main" id="{FA6AD8FC-412A-7A12-781D-093FFB377606}"/>
              </a:ext>
            </a:extLst>
          </p:cNvPr>
          <p:cNvSpPr txBox="1"/>
          <p:nvPr/>
        </p:nvSpPr>
        <p:spPr>
          <a:xfrm>
            <a:off x="1092290" y="2988009"/>
            <a:ext cx="298441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ดร…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……………………………………………….…</a:t>
            </a:r>
            <a:endParaRPr lang="en-IN" sz="2000" dirty="0">
              <a:solidFill>
                <a:prstClr val="black">
                  <a:lumMod val="85000"/>
                  <a:lumOff val="1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1E4F27B7-D79A-3363-41B2-23F3A5F0C25B}"/>
              </a:ext>
            </a:extLst>
          </p:cNvPr>
          <p:cNvSpPr txBox="1"/>
          <p:nvPr/>
        </p:nvSpPr>
        <p:spPr>
          <a:xfrm>
            <a:off x="501801" y="3954772"/>
            <a:ext cx="4175382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คุณวุฒิ/สาขาวิชา</a:t>
            </a:r>
            <a:r>
              <a:rPr lang="en-US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....................ดุษฎีบัณฑิต (สาขาวิชาที่สำเร็จการศึกษา) มหาวิทยาลัย.............................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พ.ศ. 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....................มหาบัณฑิต (สาขาวิชาที่สำเร็จการศึกษา) มหาวิทยาลัย.............................</a:t>
            </a:r>
          </a:p>
          <a:p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พ.ศ. .................</a:t>
            </a:r>
          </a:p>
          <a:p>
            <a:pPr defTabSz="1218987"/>
            <a:r>
              <a:rPr lang="th-TH" sz="2000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....................บัณฑิต (สาขาวิชาที่สำเร็จการศึกษา)</a:t>
            </a:r>
          </a:p>
          <a:p>
            <a:pPr defTabSz="1218987"/>
            <a:r>
              <a:rPr lang="th-TH" sz="2000" kern="0" dirty="0">
                <a:solidFill>
                  <a:schemeClr val="bg1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มหาวิทยาลัย............................. พ.ศ. ............</a:t>
            </a:r>
          </a:p>
        </p:txBody>
      </p:sp>
      <p:sp>
        <p:nvSpPr>
          <p:cNvPr id="6" name="Rectangle: Rounded Corners 77">
            <a:extLst>
              <a:ext uri="{FF2B5EF4-FFF2-40B4-BE49-F238E27FC236}">
                <a16:creationId xmlns:a16="http://schemas.microsoft.com/office/drawing/2014/main" id="{20717496-DE08-183B-64DB-E0EEB2FEF0A0}"/>
              </a:ext>
            </a:extLst>
          </p:cNvPr>
          <p:cNvSpPr/>
          <p:nvPr/>
        </p:nvSpPr>
        <p:spPr>
          <a:xfrm>
            <a:off x="5284648" y="1118286"/>
            <a:ext cx="3921932" cy="405088"/>
          </a:xfrm>
          <a:prstGeom prst="roundRect">
            <a:avLst>
              <a:gd name="adj" fmla="val 50000"/>
            </a:avLst>
          </a:prstGeom>
          <a:solidFill>
            <a:srgbClr val="DBBF7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78">
            <a:extLst>
              <a:ext uri="{FF2B5EF4-FFF2-40B4-BE49-F238E27FC236}">
                <a16:creationId xmlns:a16="http://schemas.microsoft.com/office/drawing/2014/main" id="{0D1F1BF9-0CD0-ACE6-04CC-B0A942F85841}"/>
              </a:ext>
            </a:extLst>
          </p:cNvPr>
          <p:cNvSpPr txBox="1"/>
          <p:nvPr/>
        </p:nvSpPr>
        <p:spPr>
          <a:xfrm>
            <a:off x="5554386" y="1166943"/>
            <a:ext cx="23977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defTabSz="1218987"/>
            <a:r>
              <a:rPr lang="th-TH" sz="2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BD4DF682-F00C-8EF0-9BF5-FB8C57BA17E5}"/>
              </a:ext>
            </a:extLst>
          </p:cNvPr>
          <p:cNvSpPr txBox="1"/>
          <p:nvPr/>
        </p:nvSpPr>
        <p:spPr>
          <a:xfrm>
            <a:off x="4743858" y="305949"/>
            <a:ext cx="56479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987"/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อาจารย์ผู้รับผิดชอบหลักสูตร</a:t>
            </a:r>
          </a:p>
        </p:txBody>
      </p:sp>
      <p:cxnSp>
        <p:nvCxnSpPr>
          <p:cNvPr id="9" name="Straight Connector 89">
            <a:extLst>
              <a:ext uri="{FF2B5EF4-FFF2-40B4-BE49-F238E27FC236}">
                <a16:creationId xmlns:a16="http://schemas.microsoft.com/office/drawing/2014/main" id="{E66859CA-74C3-B666-CE1B-20D5DEE3AD20}"/>
              </a:ext>
            </a:extLst>
          </p:cNvPr>
          <p:cNvCxnSpPr>
            <a:cxnSpLocks/>
          </p:cNvCxnSpPr>
          <p:nvPr/>
        </p:nvCxnSpPr>
        <p:spPr>
          <a:xfrm>
            <a:off x="911376" y="3831633"/>
            <a:ext cx="3240000" cy="0"/>
          </a:xfrm>
          <a:prstGeom prst="line">
            <a:avLst/>
          </a:prstGeom>
          <a:ln>
            <a:solidFill>
              <a:srgbClr val="D19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ตัวแทนรูปภาพ 5">
            <a:extLst>
              <a:ext uri="{FF2B5EF4-FFF2-40B4-BE49-F238E27FC236}">
                <a16:creationId xmlns:a16="http://schemas.microsoft.com/office/drawing/2014/main" id="{CB1D209E-397F-D32C-E146-A19AA8DF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6675"/>
          <a:stretch>
            <a:fillRect/>
          </a:stretch>
        </p:blipFill>
        <p:spPr>
          <a:xfrm>
            <a:off x="1304624" y="258648"/>
            <a:ext cx="2538571" cy="2537911"/>
          </a:xfrm>
          <a:custGeom>
            <a:avLst/>
            <a:gdLst>
              <a:gd name="connsiteX0" fmla="*/ 1123122 w 2246244"/>
              <a:gd name="connsiteY0" fmla="*/ 0 h 2246244"/>
              <a:gd name="connsiteX1" fmla="*/ 2246244 w 2246244"/>
              <a:gd name="connsiteY1" fmla="*/ 1123122 h 2246244"/>
              <a:gd name="connsiteX2" fmla="*/ 1123122 w 2246244"/>
              <a:gd name="connsiteY2" fmla="*/ 2246244 h 2246244"/>
              <a:gd name="connsiteX3" fmla="*/ 0 w 2246244"/>
              <a:gd name="connsiteY3" fmla="*/ 1123122 h 2246244"/>
              <a:gd name="connsiteX4" fmla="*/ 1123122 w 2246244"/>
              <a:gd name="connsiteY4" fmla="*/ 0 h 22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244" h="2246244">
                <a:moveTo>
                  <a:pt x="1123122" y="0"/>
                </a:moveTo>
                <a:cubicBezTo>
                  <a:pt x="1743405" y="0"/>
                  <a:pt x="2246244" y="502839"/>
                  <a:pt x="2246244" y="1123122"/>
                </a:cubicBezTo>
                <a:cubicBezTo>
                  <a:pt x="2246244" y="1743405"/>
                  <a:pt x="1743405" y="2246244"/>
                  <a:pt x="1123122" y="2246244"/>
                </a:cubicBezTo>
                <a:cubicBezTo>
                  <a:pt x="502839" y="2246244"/>
                  <a:pt x="0" y="1743405"/>
                  <a:pt x="0" y="1123122"/>
                </a:cubicBezTo>
                <a:cubicBezTo>
                  <a:pt x="0" y="502839"/>
                  <a:pt x="502839" y="0"/>
                  <a:pt x="1123122" y="0"/>
                </a:cubicBezTo>
                <a:close/>
              </a:path>
            </a:pathLst>
          </a:custGeom>
          <a:ln>
            <a:solidFill>
              <a:srgbClr val="D19E44"/>
            </a:solidFill>
          </a:ln>
        </p:spPr>
      </p:pic>
      <p:sp>
        <p:nvSpPr>
          <p:cNvPr id="11" name="TextBox 83">
            <a:extLst>
              <a:ext uri="{FF2B5EF4-FFF2-40B4-BE49-F238E27FC236}">
                <a16:creationId xmlns:a16="http://schemas.microsoft.com/office/drawing/2014/main" id="{FD12AABC-B24E-47A7-E028-1FD626041EAB}"/>
              </a:ext>
            </a:extLst>
          </p:cNvPr>
          <p:cNvSpPr txBox="1"/>
          <p:nvPr/>
        </p:nvSpPr>
        <p:spPr>
          <a:xfrm>
            <a:off x="5614517" y="1681463"/>
            <a:ext cx="390032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987"/>
            <a:r>
              <a:rPr lang="th-TH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บทความวิจัย</a:t>
            </a:r>
            <a:r>
              <a:rPr lang="en-US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</a:t>
            </a:r>
            <a:endParaRPr lang="th-TH" sz="1800" b="1" kern="0" dirty="0">
              <a:solidFill>
                <a:prstClr val="black">
                  <a:lumMod val="65000"/>
                  <a:lumOff val="35000"/>
                </a:prstClr>
              </a:solidFill>
              <a:latin typeface="TH SarabunPSK" panose="020B0500040200020003" pitchFamily="34" charset="-34"/>
              <a:ea typeface="Calibri Light" charset="0"/>
              <a:cs typeface="TH SarabunPSK" panose="020B0500040200020003" pitchFamily="34" charset="-34"/>
            </a:endParaRP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A1E31E9C-AE10-0F42-95C0-78C1309677B2}"/>
              </a:ext>
            </a:extLst>
          </p:cNvPr>
          <p:cNvSpPr txBox="1"/>
          <p:nvPr/>
        </p:nvSpPr>
        <p:spPr>
          <a:xfrm>
            <a:off x="859064" y="3494683"/>
            <a:ext cx="287607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1218987"/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ตำแหน่งทางวิชาการ </a:t>
            </a:r>
            <a:r>
              <a:rPr lang="en-US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: </a:t>
            </a:r>
            <a:r>
              <a:rPr lang="th-TH" sz="1800" kern="0" dirty="0">
                <a:solidFill>
                  <a:prstClr val="white"/>
                </a:solidFill>
                <a:latin typeface="TH SarabunPSK" panose="020B0500040200020003" pitchFamily="34" charset="-34"/>
                <a:ea typeface="Calibri Light" charset="0"/>
                <a:cs typeface="TH SarabunPSK" panose="020B0500040200020003" pitchFamily="34" charset="-34"/>
              </a:rPr>
              <a:t>ผู้ช่วยศาสตราจารย์</a:t>
            </a:r>
          </a:p>
        </p:txBody>
      </p:sp>
    </p:spTree>
    <p:extLst>
      <p:ext uri="{BB962C8B-B14F-4D97-AF65-F5344CB8AC3E}">
        <p14:creationId xmlns:p14="http://schemas.microsoft.com/office/powerpoint/2010/main" val="1681916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DAB6A-A6C7-F7CF-DAEF-295B7848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9">
            <a:extLst>
              <a:ext uri="{FF2B5EF4-FFF2-40B4-BE49-F238E27FC236}">
                <a16:creationId xmlns:a16="http://schemas.microsoft.com/office/drawing/2014/main" id="{C82ED13D-D04E-B989-10D1-A56024AF25A1}"/>
              </a:ext>
            </a:extLst>
          </p:cNvPr>
          <p:cNvSpPr txBox="1"/>
          <p:nvPr/>
        </p:nvSpPr>
        <p:spPr>
          <a:xfrm>
            <a:off x="2790192" y="2653824"/>
            <a:ext cx="6611616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600" dirty="0">
                <a:solidFill>
                  <a:srgbClr val="D19E44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99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85A3F-D63A-D476-5971-C6CA18642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9687EAAE-CB82-9154-55F1-43D117D3E6DF}"/>
              </a:ext>
            </a:extLst>
          </p:cNvPr>
          <p:cNvSpPr/>
          <p:nvPr/>
        </p:nvSpPr>
        <p:spPr>
          <a:xfrm>
            <a:off x="4311445" y="-2064112"/>
            <a:ext cx="3569110" cy="356911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63A71AB9-C46B-97D0-46ED-62AA7F97170F}"/>
              </a:ext>
            </a:extLst>
          </p:cNvPr>
          <p:cNvSpPr txBox="1">
            <a:spLocks/>
          </p:cNvSpPr>
          <p:nvPr/>
        </p:nvSpPr>
        <p:spPr>
          <a:xfrm>
            <a:off x="1797666" y="204059"/>
            <a:ext cx="8596668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ข้อมูลหลักสูตร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419432DD-E52C-85E4-3DD4-1B58085F9317}"/>
              </a:ext>
            </a:extLst>
          </p:cNvPr>
          <p:cNvSpPr txBox="1">
            <a:spLocks/>
          </p:cNvSpPr>
          <p:nvPr/>
        </p:nvSpPr>
        <p:spPr>
          <a:xfrm>
            <a:off x="894936" y="1593777"/>
            <a:ext cx="10402128" cy="4945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Wingdings 3" charset="2"/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ชื่อหลักสูตร</a:t>
            </a:r>
          </a:p>
          <a:p>
            <a:pPr marL="0" indent="0">
              <a:lnSpc>
                <a:spcPct val="95000"/>
              </a:lnSpc>
              <a:buFont typeface="Wingdings 3" charset="2"/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ภาษาไทย 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: ……………………………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…………………….……….……….</a:t>
            </a:r>
          </a:p>
          <a:p>
            <a:pPr marL="0" indent="0">
              <a:lnSpc>
                <a:spcPct val="95000"/>
              </a:lnSpc>
              <a:buFont typeface="Wingdings 3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ภาษาอังกฤษ 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……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……………………………………………………….……………..</a:t>
            </a:r>
          </a:p>
          <a:p>
            <a:pPr marL="0" indent="0">
              <a:lnSpc>
                <a:spcPct val="95000"/>
              </a:lnSpc>
              <a:buFont typeface="Wingdings 3" charset="2"/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ชื่อปริญญาและสาขาวิชา</a:t>
            </a:r>
          </a:p>
          <a:p>
            <a:pPr marL="0" indent="0">
              <a:lnSpc>
                <a:spcPct val="95000"/>
              </a:lnSpc>
              <a:buFont typeface="Wingdings 3" charset="2"/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ภาษาไทย 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ชื่อเต็ม	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……………………………………………………………………..</a:t>
            </a:r>
          </a:p>
          <a:p>
            <a:pPr marL="0" indent="0">
              <a:lnSpc>
                <a:spcPct val="95000"/>
              </a:lnSpc>
              <a:buFont typeface="Wingdings 3" charset="2"/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ชื่อย่อ	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……………………………………………………………………..</a:t>
            </a: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95000"/>
              </a:lnSpc>
              <a:buFont typeface="Wingdings 3" charset="2"/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ภาษาอังกฤษ 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ชื่อเต็ม	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………………………………………………………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………..</a:t>
            </a:r>
          </a:p>
          <a:p>
            <a:pPr marL="0" indent="0">
              <a:lnSpc>
                <a:spcPct val="95000"/>
              </a:lnSpc>
              <a:buFont typeface="Wingdings 3" charset="2"/>
              <a:buNone/>
            </a:pP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ชื่อย่อ	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……………………………………………………………………..</a:t>
            </a:r>
          </a:p>
          <a:p>
            <a:pPr marL="0" indent="0">
              <a:lnSpc>
                <a:spcPct val="95000"/>
              </a:lnSpc>
              <a:buNone/>
            </a:pPr>
            <a:endParaRPr 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1">
            <a:extLst>
              <a:ext uri="{FF2B5EF4-FFF2-40B4-BE49-F238E27FC236}">
                <a16:creationId xmlns:a16="http://schemas.microsoft.com/office/drawing/2014/main" id="{3CDDED68-D273-D49C-D5BA-2E1AED17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15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90368C-1DF7-3EFF-0A9D-F13E366706A1}"/>
              </a:ext>
            </a:extLst>
          </p:cNvPr>
          <p:cNvSpPr txBox="1">
            <a:spLocks/>
          </p:cNvSpPr>
          <p:nvPr/>
        </p:nvSpPr>
        <p:spPr>
          <a:xfrm>
            <a:off x="1782853" y="235015"/>
            <a:ext cx="3887517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rgbClr val="22202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ลักษณะ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หลักสูตร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2202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Google Shape;833;p42">
            <a:extLst>
              <a:ext uri="{FF2B5EF4-FFF2-40B4-BE49-F238E27FC236}">
                <a16:creationId xmlns:a16="http://schemas.microsoft.com/office/drawing/2014/main" id="{224E1913-F78F-92A3-2B85-BA6D53878201}"/>
              </a:ext>
            </a:extLst>
          </p:cNvPr>
          <p:cNvSpPr/>
          <p:nvPr/>
        </p:nvSpPr>
        <p:spPr>
          <a:xfrm>
            <a:off x="1608284" y="1574015"/>
            <a:ext cx="407944" cy="450691"/>
          </a:xfrm>
          <a:prstGeom prst="roundRect">
            <a:avLst>
              <a:gd name="adj" fmla="val 16667"/>
            </a:avLst>
          </a:prstGeom>
          <a:noFill/>
          <a:ln>
            <a:solidFill>
              <a:srgbClr val="2F559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กล่องข้อความ 3">
            <a:extLst>
              <a:ext uri="{FF2B5EF4-FFF2-40B4-BE49-F238E27FC236}">
                <a16:creationId xmlns:a16="http://schemas.microsoft.com/office/drawing/2014/main" id="{3175C7D1-FFF5-47EC-8F3A-5B684DC90AA2}"/>
              </a:ext>
            </a:extLst>
          </p:cNvPr>
          <p:cNvSpPr txBox="1"/>
          <p:nvPr/>
        </p:nvSpPr>
        <p:spPr>
          <a:xfrm>
            <a:off x="2016228" y="1528743"/>
            <a:ext cx="575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หลักสูตรใหม่ พ.ศ.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…………………….…..</a:t>
            </a:r>
          </a:p>
        </p:txBody>
      </p:sp>
      <p:sp>
        <p:nvSpPr>
          <p:cNvPr id="8" name="กล่องข้อความ 3">
            <a:extLst>
              <a:ext uri="{FF2B5EF4-FFF2-40B4-BE49-F238E27FC236}">
                <a16:creationId xmlns:a16="http://schemas.microsoft.com/office/drawing/2014/main" id="{94F1F7FA-2706-6A10-9128-D18FF6C1451D}"/>
              </a:ext>
            </a:extLst>
          </p:cNvPr>
          <p:cNvSpPr txBox="1"/>
          <p:nvPr/>
        </p:nvSpPr>
        <p:spPr>
          <a:xfrm>
            <a:off x="7379724" y="1623105"/>
            <a:ext cx="549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หลักสูตรปรับปรุง พ.ศ.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…………………..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1D82103-08E4-3D3E-85C5-978F35BF4886}"/>
              </a:ext>
            </a:extLst>
          </p:cNvPr>
          <p:cNvSpPr/>
          <p:nvPr/>
        </p:nvSpPr>
        <p:spPr>
          <a:xfrm>
            <a:off x="1479512" y="448276"/>
            <a:ext cx="217715" cy="580572"/>
          </a:xfrm>
          <a:prstGeom prst="rect">
            <a:avLst/>
          </a:prstGeom>
          <a:solidFill>
            <a:srgbClr val="D19E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4">
            <a:extLst>
              <a:ext uri="{FF2B5EF4-FFF2-40B4-BE49-F238E27FC236}">
                <a16:creationId xmlns:a16="http://schemas.microsoft.com/office/drawing/2014/main" id="{AA3C695A-F004-DA90-4184-5A37A77A78D8}"/>
              </a:ext>
            </a:extLst>
          </p:cNvPr>
          <p:cNvSpPr txBox="1"/>
          <p:nvPr/>
        </p:nvSpPr>
        <p:spPr>
          <a:xfrm>
            <a:off x="1881180" y="738562"/>
            <a:ext cx="677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en-US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………………………………………………………………………..</a:t>
            </a:r>
            <a:endParaRPr lang="th-TH" sz="2000" dirty="0">
              <a:solidFill>
                <a:srgbClr val="FFFFF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AA586AE3-9CA3-6A92-F78A-2F75D24B2C4D}"/>
              </a:ext>
            </a:extLst>
          </p:cNvPr>
          <p:cNvSpPr txBox="1"/>
          <p:nvPr/>
        </p:nvSpPr>
        <p:spPr>
          <a:xfrm>
            <a:off x="1992136" y="2312874"/>
            <a:ext cx="575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หลักสูตรปกติ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3">
            <a:extLst>
              <a:ext uri="{FF2B5EF4-FFF2-40B4-BE49-F238E27FC236}">
                <a16:creationId xmlns:a16="http://schemas.microsoft.com/office/drawing/2014/main" id="{7BC53855-A6E3-159E-7462-3291310B4B8F}"/>
              </a:ext>
            </a:extLst>
          </p:cNvPr>
          <p:cNvSpPr txBox="1"/>
          <p:nvPr/>
        </p:nvSpPr>
        <p:spPr>
          <a:xfrm>
            <a:off x="7379724" y="2408855"/>
            <a:ext cx="549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หลักสูตรร่วมปริญญา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(Join Degree)</a:t>
            </a:r>
          </a:p>
        </p:txBody>
      </p:sp>
      <p:sp>
        <p:nvSpPr>
          <p:cNvPr id="13" name="กล่องข้อความ 3">
            <a:extLst>
              <a:ext uri="{FF2B5EF4-FFF2-40B4-BE49-F238E27FC236}">
                <a16:creationId xmlns:a16="http://schemas.microsoft.com/office/drawing/2014/main" id="{6E1DCD31-A6A1-9566-BF96-200A59E5514F}"/>
              </a:ext>
            </a:extLst>
          </p:cNvPr>
          <p:cNvSpPr txBox="1"/>
          <p:nvPr/>
        </p:nvSpPr>
        <p:spPr>
          <a:xfrm>
            <a:off x="2016228" y="3144428"/>
            <a:ext cx="614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หลักสูตรสองปริญญา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(Double degree)</a:t>
            </a:r>
          </a:p>
        </p:txBody>
      </p:sp>
      <p:sp>
        <p:nvSpPr>
          <p:cNvPr id="14" name="Google Shape;833;p42">
            <a:extLst>
              <a:ext uri="{FF2B5EF4-FFF2-40B4-BE49-F238E27FC236}">
                <a16:creationId xmlns:a16="http://schemas.microsoft.com/office/drawing/2014/main" id="{637F2AE2-D960-8A8E-4A55-9D2421EDF152}"/>
              </a:ext>
            </a:extLst>
          </p:cNvPr>
          <p:cNvSpPr/>
          <p:nvPr/>
        </p:nvSpPr>
        <p:spPr>
          <a:xfrm>
            <a:off x="1608284" y="2336284"/>
            <a:ext cx="407944" cy="450691"/>
          </a:xfrm>
          <a:prstGeom prst="roundRect">
            <a:avLst>
              <a:gd name="adj" fmla="val 16667"/>
            </a:avLst>
          </a:prstGeom>
          <a:noFill/>
          <a:ln>
            <a:solidFill>
              <a:srgbClr val="2F559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833;p42">
            <a:extLst>
              <a:ext uri="{FF2B5EF4-FFF2-40B4-BE49-F238E27FC236}">
                <a16:creationId xmlns:a16="http://schemas.microsoft.com/office/drawing/2014/main" id="{9FFBA942-7C96-0F3E-5FD6-9313848588BD}"/>
              </a:ext>
            </a:extLst>
          </p:cNvPr>
          <p:cNvSpPr/>
          <p:nvPr/>
        </p:nvSpPr>
        <p:spPr>
          <a:xfrm>
            <a:off x="1608284" y="3176666"/>
            <a:ext cx="407944" cy="450691"/>
          </a:xfrm>
          <a:prstGeom prst="roundRect">
            <a:avLst>
              <a:gd name="adj" fmla="val 16667"/>
            </a:avLst>
          </a:prstGeom>
          <a:noFill/>
          <a:ln>
            <a:solidFill>
              <a:srgbClr val="2F559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33;p42">
            <a:extLst>
              <a:ext uri="{FF2B5EF4-FFF2-40B4-BE49-F238E27FC236}">
                <a16:creationId xmlns:a16="http://schemas.microsoft.com/office/drawing/2014/main" id="{49A3ADC6-AD1B-DFD8-FEE1-0B0DC3827AC2}"/>
              </a:ext>
            </a:extLst>
          </p:cNvPr>
          <p:cNvSpPr/>
          <p:nvPr/>
        </p:nvSpPr>
        <p:spPr>
          <a:xfrm>
            <a:off x="6971780" y="1602315"/>
            <a:ext cx="407944" cy="450691"/>
          </a:xfrm>
          <a:prstGeom prst="roundRect">
            <a:avLst>
              <a:gd name="adj" fmla="val 16667"/>
            </a:avLst>
          </a:prstGeom>
          <a:noFill/>
          <a:ln>
            <a:solidFill>
              <a:srgbClr val="2F559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833;p42">
            <a:extLst>
              <a:ext uri="{FF2B5EF4-FFF2-40B4-BE49-F238E27FC236}">
                <a16:creationId xmlns:a16="http://schemas.microsoft.com/office/drawing/2014/main" id="{A15CA6FD-3105-4062-E85B-920864BFC203}"/>
              </a:ext>
            </a:extLst>
          </p:cNvPr>
          <p:cNvSpPr/>
          <p:nvPr/>
        </p:nvSpPr>
        <p:spPr>
          <a:xfrm>
            <a:off x="6971780" y="2412757"/>
            <a:ext cx="407944" cy="450691"/>
          </a:xfrm>
          <a:prstGeom prst="roundRect">
            <a:avLst>
              <a:gd name="adj" fmla="val 16667"/>
            </a:avLst>
          </a:prstGeom>
          <a:noFill/>
          <a:ln>
            <a:solidFill>
              <a:srgbClr val="2F559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ชื่อเรื่อง 1">
            <a:extLst>
              <a:ext uri="{FF2B5EF4-FFF2-40B4-BE49-F238E27FC236}">
                <a16:creationId xmlns:a16="http://schemas.microsoft.com/office/drawing/2014/main" id="{A3F81BEC-CA6A-2399-243E-AC04625E9534}"/>
              </a:ext>
            </a:extLst>
          </p:cNvPr>
          <p:cNvSpPr txBox="1">
            <a:spLocks/>
          </p:cNvSpPr>
          <p:nvPr/>
        </p:nvSpPr>
        <p:spPr>
          <a:xfrm>
            <a:off x="1870365" y="4118894"/>
            <a:ext cx="3887517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หน่วยงานที่รับผิดชอบ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2202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2FE0ABB-1209-C68B-8199-9A29B7C47CDD}"/>
              </a:ext>
            </a:extLst>
          </p:cNvPr>
          <p:cNvSpPr/>
          <p:nvPr/>
        </p:nvSpPr>
        <p:spPr>
          <a:xfrm>
            <a:off x="1567024" y="4169927"/>
            <a:ext cx="217715" cy="580572"/>
          </a:xfrm>
          <a:prstGeom prst="rect">
            <a:avLst/>
          </a:prstGeom>
          <a:solidFill>
            <a:srgbClr val="2F55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3">
            <a:extLst>
              <a:ext uri="{FF2B5EF4-FFF2-40B4-BE49-F238E27FC236}">
                <a16:creationId xmlns:a16="http://schemas.microsoft.com/office/drawing/2014/main" id="{308D0ECE-D194-24B2-F96F-ADB6B5231819}"/>
              </a:ext>
            </a:extLst>
          </p:cNvPr>
          <p:cNvSpPr txBox="1"/>
          <p:nvPr/>
        </p:nvSpPr>
        <p:spPr>
          <a:xfrm>
            <a:off x="2016228" y="4903213"/>
            <a:ext cx="1067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คณะ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………………………………………………………… 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มหาวิทยาลัยราชภัฏร้อยเอ็ด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1" name="ตัวแทนหมายเลขสไลด์ 1">
            <a:extLst>
              <a:ext uri="{FF2B5EF4-FFF2-40B4-BE49-F238E27FC236}">
                <a16:creationId xmlns:a16="http://schemas.microsoft.com/office/drawing/2014/main" id="{572DDE6F-1BE6-95D8-4723-51D56CB1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7152" y="6363786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ตัวแทนหมายเลขสไลด์ 1">
            <a:extLst>
              <a:ext uri="{FF2B5EF4-FFF2-40B4-BE49-F238E27FC236}">
                <a16:creationId xmlns:a16="http://schemas.microsoft.com/office/drawing/2014/main" id="{BC3FD859-6017-DD7D-F65D-ECED02A2DDCF}"/>
              </a:ext>
            </a:extLst>
          </p:cNvPr>
          <p:cNvSpPr txBox="1">
            <a:spLocks/>
          </p:cNvSpPr>
          <p:nvPr/>
        </p:nvSpPr>
        <p:spPr>
          <a:xfrm>
            <a:off x="9296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3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184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FB6BA-182D-0819-1110-F275E352A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BD6979B-297B-F015-7CBB-4DDBEAF1A4E4}"/>
              </a:ext>
            </a:extLst>
          </p:cNvPr>
          <p:cNvSpPr txBox="1">
            <a:spLocks/>
          </p:cNvSpPr>
          <p:nvPr/>
        </p:nvSpPr>
        <p:spPr>
          <a:xfrm>
            <a:off x="1747761" y="463922"/>
            <a:ext cx="8999318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สถานะภาพหลักสูตร และการพิจารณาอนุมัติ/เห็นชอบหลักสูตร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2202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E501627-B001-64CC-16C9-B55519F054C6}"/>
              </a:ext>
            </a:extLst>
          </p:cNvPr>
          <p:cNvSpPr/>
          <p:nvPr/>
        </p:nvSpPr>
        <p:spPr>
          <a:xfrm>
            <a:off x="1444420" y="677183"/>
            <a:ext cx="217715" cy="580572"/>
          </a:xfrm>
          <a:prstGeom prst="rect">
            <a:avLst/>
          </a:prstGeom>
          <a:solidFill>
            <a:srgbClr val="D19E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4">
            <a:extLst>
              <a:ext uri="{FF2B5EF4-FFF2-40B4-BE49-F238E27FC236}">
                <a16:creationId xmlns:a16="http://schemas.microsoft.com/office/drawing/2014/main" id="{539E5D52-A022-7417-7762-5A613E8AD337}"/>
              </a:ext>
            </a:extLst>
          </p:cNvPr>
          <p:cNvSpPr txBox="1"/>
          <p:nvPr/>
        </p:nvSpPr>
        <p:spPr>
          <a:xfrm>
            <a:off x="1846088" y="967469"/>
            <a:ext cx="677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en-US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………………………………………………………………………..</a:t>
            </a:r>
            <a:endParaRPr lang="th-TH" sz="2000" dirty="0">
              <a:solidFill>
                <a:srgbClr val="FFFFF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4721AD9-46B8-1246-BE43-840535C11BE1}"/>
              </a:ext>
            </a:extLst>
          </p:cNvPr>
          <p:cNvSpPr txBox="1"/>
          <p:nvPr/>
        </p:nvSpPr>
        <p:spPr>
          <a:xfrm>
            <a:off x="1117959" y="1761302"/>
            <a:ext cx="1025892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thaiDist">
              <a:lnSpc>
                <a:spcPts val="1800"/>
              </a:lnSpc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endParaRPr lang="th-TH" sz="2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-457200" algn="thaiDist">
              <a:lnSpc>
                <a:spcPts val="1800"/>
              </a:lnSpc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ปรับปรุงมาจากหลักสูตร................... สาขาวิชา</a:t>
            </a:r>
            <a:r>
              <a:rPr lang="th-TH" sz="2400" dirty="0">
                <a:solidFill>
                  <a:srgbClr val="FF0000"/>
                </a:solidFill>
                <a:effectLst/>
                <a:highlight>
                  <a:srgbClr val="D3D3D3"/>
                </a:highligh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(ถ้ามี)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........ (หลักสูตรใหม่/ปรับปรุง พ.ศ....)</a:t>
            </a:r>
          </a:p>
          <a:p>
            <a:pPr marL="914400" indent="-457200" algn="thaiDist">
              <a:lnSpc>
                <a:spcPts val="1800"/>
              </a:lnSpc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endParaRPr lang="th-TH" sz="2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-457200" algn="thaiDist">
              <a:lnSpc>
                <a:spcPts val="1800"/>
              </a:lnSpc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เริ่มใช้ตั้งแต่ภาคการศึกษา 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………………………..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ปีการศึกษา 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25…</a:t>
            </a:r>
          </a:p>
          <a:p>
            <a:pPr marL="914400" indent="-457200" algn="thaiDist">
              <a:lnSpc>
                <a:spcPts val="1800"/>
              </a:lnSpc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endParaRPr lang="en-US" sz="2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indent="-457200" algn="thaiDist"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คณะกรรมการประจำคณะ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………………………………………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ให้ความเห็นชอบการปรับปรุงหลักสูตรครั้งนี้</a:t>
            </a:r>
          </a:p>
          <a:p>
            <a:pPr marL="457200" algn="thaiDist">
              <a:tabLst>
                <a:tab pos="685800" algn="l"/>
              </a:tabLst>
            </a:pP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ในการประชุม ครั้งที่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…………….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เมื่อวันที่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..........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เดือน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…………………………..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พ.ศ…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</a:t>
            </a:r>
          </a:p>
          <a:p>
            <a:pPr marL="914400" indent="-457200" algn="thaiDist"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คณะคณะกรรมการบริหารมหาวิทยาลัยราชภัฏร้อยเอ็ด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ให้ความเห็นชอบการปรับปรุงหลักสูตรครั้งนี้</a:t>
            </a:r>
          </a:p>
          <a:p>
            <a:pPr marL="457200" algn="thaiDist">
              <a:tabLst>
                <a:tab pos="685800" algn="l"/>
              </a:tabLst>
            </a:pP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ในการประชุม ครั้งที่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…………….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เมื่อวันที่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..........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เดือน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…………………………..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พ.ศ…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</a:t>
            </a:r>
          </a:p>
          <a:p>
            <a:pPr marL="914400" indent="-457200" algn="thaiDist"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สภาวิชาการมหาวิทยาลัยราชภัฏร้อยเอ็ด ให้ความเห็นชอบการปรับปรุงหลักสูตรครั้งนี้</a:t>
            </a:r>
          </a:p>
          <a:p>
            <a:pPr marL="457200" algn="thaiDist">
              <a:tabLst>
                <a:tab pos="685800" algn="l"/>
              </a:tabLst>
            </a:pP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ในการประชุม ครั้งที่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…………….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เมื่อวันที่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..........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เดือน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…………………………..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พ.ศ…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</a:t>
            </a:r>
          </a:p>
          <a:p>
            <a:pPr marL="914400" indent="-457200" algn="thaiDist">
              <a:buFont typeface="Wingdings 2" panose="05020102010507070707" pitchFamily="18" charset="2"/>
              <a:buChar char="£"/>
              <a:tabLst>
                <a:tab pos="685800" algn="l"/>
              </a:tabLst>
            </a:pP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สภา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มหาวิทยาลัยราชภัฏร้อยเอ็ด อนุมัติการปรับปรุงหลักสูตรครั้งนี้</a:t>
            </a:r>
          </a:p>
          <a:p>
            <a:pPr marL="457200" algn="thaiDist">
              <a:tabLst>
                <a:tab pos="685800" algn="l"/>
              </a:tabLst>
            </a:pP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ในการประชุม ครั้งที่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…………….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เมื่อวันที่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..........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เดือน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…………………………..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พ.ศ…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………</a:t>
            </a: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0E2FA399-140F-690C-BD8D-A7ACB50E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521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6AE9DA-1A57-53EC-9C98-621E6BF4745B}"/>
              </a:ext>
            </a:extLst>
          </p:cNvPr>
          <p:cNvSpPr txBox="1">
            <a:spLocks/>
          </p:cNvSpPr>
          <p:nvPr/>
        </p:nvSpPr>
        <p:spPr>
          <a:xfrm>
            <a:off x="882101" y="227579"/>
            <a:ext cx="8999318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อาชีพที่สามารถประกอบได้หลังสำเร็จการศึกษา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2202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09C474F-EA21-59FF-0CB8-77B47D01E256}"/>
              </a:ext>
            </a:extLst>
          </p:cNvPr>
          <p:cNvSpPr/>
          <p:nvPr/>
        </p:nvSpPr>
        <p:spPr>
          <a:xfrm>
            <a:off x="578760" y="440840"/>
            <a:ext cx="217715" cy="58057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4">
            <a:extLst>
              <a:ext uri="{FF2B5EF4-FFF2-40B4-BE49-F238E27FC236}">
                <a16:creationId xmlns:a16="http://schemas.microsoft.com/office/drawing/2014/main" id="{7A25FB28-D39E-D939-4332-49328C357993}"/>
              </a:ext>
            </a:extLst>
          </p:cNvPr>
          <p:cNvSpPr txBox="1"/>
          <p:nvPr/>
        </p:nvSpPr>
        <p:spPr>
          <a:xfrm>
            <a:off x="980428" y="731126"/>
            <a:ext cx="677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en-US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………………………………………………………………………..</a:t>
            </a:r>
            <a:endParaRPr lang="th-TH" sz="2000" dirty="0">
              <a:solidFill>
                <a:srgbClr val="FFFFF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157DA34-2F16-1371-9B2A-9563C7D62145}"/>
              </a:ext>
            </a:extLst>
          </p:cNvPr>
          <p:cNvSpPr txBox="1"/>
          <p:nvPr/>
        </p:nvSpPr>
        <p:spPr>
          <a:xfrm>
            <a:off x="1507683" y="1259056"/>
            <a:ext cx="10268985" cy="404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endParaRPr lang="th-TH" sz="32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r>
              <a:rPr lang="en-US" sz="3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………………………………………………………………………………….…                                                                              </a:t>
            </a: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endParaRPr lang="en-US" sz="32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r>
              <a:rPr lang="en-US" sz="3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……………………………………………………………………………………..                                               </a:t>
            </a: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endParaRPr lang="en-US" sz="32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r>
              <a:rPr lang="en-US" sz="3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……………………………………………………………………………………. </a:t>
            </a: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endParaRPr lang="en-US" sz="32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r>
              <a:rPr lang="en-US" sz="3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………………………………………………………………………………………</a:t>
            </a: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endParaRPr lang="en-US" sz="32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algn="thaiDist">
              <a:lnSpc>
                <a:spcPct val="80000"/>
              </a:lnSpc>
              <a:tabLst>
                <a:tab pos="685800" algn="l"/>
              </a:tabLst>
            </a:pPr>
            <a:r>
              <a:rPr lang="en-US" sz="3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5. ………………………………………………………………………………                                                              </a:t>
            </a: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CE3216E9-63E0-C1CC-BA12-68F3837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549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9287F-F0AC-9171-54BF-9E67B38E7EDE}"/>
              </a:ext>
            </a:extLst>
          </p:cNvPr>
          <p:cNvSpPr/>
          <p:nvPr/>
        </p:nvSpPr>
        <p:spPr>
          <a:xfrm>
            <a:off x="2462981" y="0"/>
            <a:ext cx="9729019" cy="6858000"/>
          </a:xfrm>
          <a:prstGeom prst="rect">
            <a:avLst/>
          </a:prstGeom>
          <a:solidFill>
            <a:srgbClr val="D19E44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15A966E6-262D-4EA1-7600-4BDE277FBDAD}"/>
              </a:ext>
            </a:extLst>
          </p:cNvPr>
          <p:cNvSpPr txBox="1"/>
          <p:nvPr/>
        </p:nvSpPr>
        <p:spPr>
          <a:xfrm>
            <a:off x="3156160" y="147720"/>
            <a:ext cx="8937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เหตุผลและความจำเป็นในการปรับปรุงหลักสูตร</a:t>
            </a:r>
            <a:endParaRPr lang="en-US" sz="4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954EBD28-8D39-1505-A9B7-80BDFB424883}"/>
              </a:ext>
            </a:extLst>
          </p:cNvPr>
          <p:cNvCxnSpPr>
            <a:cxnSpLocks/>
          </p:cNvCxnSpPr>
          <p:nvPr/>
        </p:nvCxnSpPr>
        <p:spPr>
          <a:xfrm>
            <a:off x="2808339" y="1129071"/>
            <a:ext cx="9108000" cy="0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6" name="ตัวแทนหมายเลขสไลด์ 1">
            <a:extLst>
              <a:ext uri="{FF2B5EF4-FFF2-40B4-BE49-F238E27FC236}">
                <a16:creationId xmlns:a16="http://schemas.microsoft.com/office/drawing/2014/main" id="{69966BC4-C9DF-0F12-E0F8-84420D34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899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984934-E50D-5920-9FD2-735D8666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3D7684-C3D8-5EF6-AC88-025195DC739A}"/>
              </a:ext>
            </a:extLst>
          </p:cNvPr>
          <p:cNvSpPr txBox="1">
            <a:spLocks/>
          </p:cNvSpPr>
          <p:nvPr/>
        </p:nvSpPr>
        <p:spPr>
          <a:xfrm>
            <a:off x="882101" y="263851"/>
            <a:ext cx="8999318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การตอบสนองความต้องการของผู้มีส่วนได้ส่วนเสีย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3239570-6D59-083C-8BE4-C32FA7AEBF72}"/>
              </a:ext>
            </a:extLst>
          </p:cNvPr>
          <p:cNvSpPr/>
          <p:nvPr/>
        </p:nvSpPr>
        <p:spPr>
          <a:xfrm>
            <a:off x="578760" y="440840"/>
            <a:ext cx="217715" cy="58057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AB8E7D7D-E9A7-90BB-4267-4BD0DAFE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4BD93565-BD38-6EDC-BBED-A4BC9B479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12181"/>
              </p:ext>
            </p:extLst>
          </p:nvPr>
        </p:nvGraphicFramePr>
        <p:xfrm>
          <a:off x="882101" y="1789837"/>
          <a:ext cx="10805652" cy="42622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62720">
                  <a:extLst>
                    <a:ext uri="{9D8B030D-6E8A-4147-A177-3AD203B41FA5}">
                      <a16:colId xmlns:a16="http://schemas.microsoft.com/office/drawing/2014/main" val="2429442052"/>
                    </a:ext>
                  </a:extLst>
                </a:gridCol>
                <a:gridCol w="6842932">
                  <a:extLst>
                    <a:ext uri="{9D8B030D-6E8A-4147-A177-3AD203B41FA5}">
                      <a16:colId xmlns:a16="http://schemas.microsoft.com/office/drawing/2014/main" val="1392520958"/>
                    </a:ext>
                  </a:extLst>
                </a:gridCol>
              </a:tblGrid>
              <a:tr h="60889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ผู้มีส่วนได้ส่วนเสีย</a:t>
                      </a:r>
                      <a:endParaRPr lang="en-US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สมรรถนะของบัณฑิตที่ต้องการ</a:t>
                      </a:r>
                      <a:endParaRPr lang="en-US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030433"/>
                  </a:ext>
                </a:extLst>
              </a:tr>
              <a:tr h="608898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ผู้ใช้บัณฑิต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1. .........................................................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41562"/>
                  </a:ext>
                </a:extLst>
              </a:tr>
              <a:tr h="6088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ศิษย์เก่า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2. .........................................................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79184"/>
                  </a:ext>
                </a:extLst>
              </a:tr>
              <a:tr h="6088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………………..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3. .........................................................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01498"/>
                  </a:ext>
                </a:extLst>
              </a:tr>
              <a:tr h="6088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4…………………...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1. .........................................................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68481"/>
                  </a:ext>
                </a:extLst>
              </a:tr>
              <a:tr h="60889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5…………………….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2. .........................................................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74442"/>
                  </a:ext>
                </a:extLst>
              </a:tr>
              <a:tr h="608898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A164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3. .........................................................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F73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42198"/>
                  </a:ext>
                </a:extLst>
              </a:tr>
            </a:tbl>
          </a:graphicData>
        </a:graphic>
      </p:graphicFrame>
      <p:sp>
        <p:nvSpPr>
          <p:cNvPr id="4" name="กล่องข้อความ 4">
            <a:extLst>
              <a:ext uri="{FF2B5EF4-FFF2-40B4-BE49-F238E27FC236}">
                <a16:creationId xmlns:a16="http://schemas.microsoft.com/office/drawing/2014/main" id="{0532069C-B9FE-36A1-1F2D-C75EB747D7AE}"/>
              </a:ext>
            </a:extLst>
          </p:cNvPr>
          <p:cNvSpPr txBox="1"/>
          <p:nvPr/>
        </p:nvSpPr>
        <p:spPr>
          <a:xfrm>
            <a:off x="923045" y="778163"/>
            <a:ext cx="261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</p:txBody>
      </p:sp>
    </p:spTree>
    <p:extLst>
      <p:ext uri="{BB962C8B-B14F-4D97-AF65-F5344CB8AC3E}">
        <p14:creationId xmlns:p14="http://schemas.microsoft.com/office/powerpoint/2010/main" val="95648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70C9F-7DD8-8073-367F-84424B724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B50AF8-D728-A711-D8C1-253D48F2A9A5}"/>
              </a:ext>
            </a:extLst>
          </p:cNvPr>
          <p:cNvSpPr txBox="1">
            <a:spLocks/>
          </p:cNvSpPr>
          <p:nvPr/>
        </p:nvSpPr>
        <p:spPr>
          <a:xfrm>
            <a:off x="882101" y="227579"/>
            <a:ext cx="8999318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ปรัชญาการศึกษาของหลักสูตร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5D2A2B7-DDBC-DF69-C7A0-2FA017846927}"/>
              </a:ext>
            </a:extLst>
          </p:cNvPr>
          <p:cNvSpPr/>
          <p:nvPr/>
        </p:nvSpPr>
        <p:spPr>
          <a:xfrm>
            <a:off x="578760" y="440840"/>
            <a:ext cx="217715" cy="58057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4">
            <a:extLst>
              <a:ext uri="{FF2B5EF4-FFF2-40B4-BE49-F238E27FC236}">
                <a16:creationId xmlns:a16="http://schemas.microsoft.com/office/drawing/2014/main" id="{34A7CD2D-C20C-9764-4D5C-B7EE4E1B6EA9}"/>
              </a:ext>
            </a:extLst>
          </p:cNvPr>
          <p:cNvSpPr txBox="1"/>
          <p:nvPr/>
        </p:nvSpPr>
        <p:spPr>
          <a:xfrm>
            <a:off x="980428" y="731126"/>
            <a:ext cx="677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en-US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………………………………………………………………………..</a:t>
            </a:r>
            <a:endParaRPr lang="th-TH" sz="2000" dirty="0">
              <a:solidFill>
                <a:srgbClr val="FFFFFF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9AFACC74-28B1-9F83-A103-A41BFCFA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1A8106E8-4975-2AD1-3862-505903902417}"/>
              </a:ext>
            </a:extLst>
          </p:cNvPr>
          <p:cNvGrpSpPr/>
          <p:nvPr/>
        </p:nvGrpSpPr>
        <p:grpSpPr>
          <a:xfrm>
            <a:off x="2645537" y="1950750"/>
            <a:ext cx="806244" cy="693174"/>
            <a:chOff x="2909888" y="1477963"/>
            <a:chExt cx="1487488" cy="1204913"/>
          </a:xfrm>
          <a:solidFill>
            <a:srgbClr val="002060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1DCD288-BE89-4D9F-069C-322B8D652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888" y="1477963"/>
              <a:ext cx="747713" cy="1204913"/>
            </a:xfrm>
            <a:custGeom>
              <a:avLst/>
              <a:gdLst>
                <a:gd name="T0" fmla="*/ 129 w 197"/>
                <a:gd name="T1" fmla="*/ 144 h 318"/>
                <a:gd name="T2" fmla="*/ 101 w 197"/>
                <a:gd name="T3" fmla="*/ 140 h 318"/>
                <a:gd name="T4" fmla="*/ 66 w 197"/>
                <a:gd name="T5" fmla="*/ 147 h 318"/>
                <a:gd name="T6" fmla="*/ 139 w 197"/>
                <a:gd name="T7" fmla="*/ 53 h 318"/>
                <a:gd name="T8" fmla="*/ 147 w 197"/>
                <a:gd name="T9" fmla="*/ 46 h 318"/>
                <a:gd name="T10" fmla="*/ 156 w 197"/>
                <a:gd name="T11" fmla="*/ 13 h 318"/>
                <a:gd name="T12" fmla="*/ 155 w 197"/>
                <a:gd name="T13" fmla="*/ 5 h 318"/>
                <a:gd name="T14" fmla="*/ 148 w 197"/>
                <a:gd name="T15" fmla="*/ 0 h 318"/>
                <a:gd name="T16" fmla="*/ 138 w 197"/>
                <a:gd name="T17" fmla="*/ 0 h 318"/>
                <a:gd name="T18" fmla="*/ 16 w 197"/>
                <a:gd name="T19" fmla="*/ 128 h 318"/>
                <a:gd name="T20" fmla="*/ 31 w 197"/>
                <a:gd name="T21" fmla="*/ 281 h 318"/>
                <a:gd name="T22" fmla="*/ 105 w 197"/>
                <a:gd name="T23" fmla="*/ 318 h 318"/>
                <a:gd name="T24" fmla="*/ 105 w 197"/>
                <a:gd name="T25" fmla="*/ 318 h 318"/>
                <a:gd name="T26" fmla="*/ 191 w 197"/>
                <a:gd name="T27" fmla="*/ 253 h 318"/>
                <a:gd name="T28" fmla="*/ 183 w 197"/>
                <a:gd name="T29" fmla="*/ 186 h 318"/>
                <a:gd name="T30" fmla="*/ 129 w 197"/>
                <a:gd name="T31" fmla="*/ 14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318">
                  <a:moveTo>
                    <a:pt x="129" y="144"/>
                  </a:moveTo>
                  <a:cubicBezTo>
                    <a:pt x="120" y="141"/>
                    <a:pt x="111" y="140"/>
                    <a:pt x="101" y="140"/>
                  </a:cubicBezTo>
                  <a:cubicBezTo>
                    <a:pt x="87" y="140"/>
                    <a:pt x="76" y="143"/>
                    <a:pt x="66" y="147"/>
                  </a:cubicBezTo>
                  <a:cubicBezTo>
                    <a:pt x="75" y="115"/>
                    <a:pt x="96" y="59"/>
                    <a:pt x="139" y="53"/>
                  </a:cubicBezTo>
                  <a:cubicBezTo>
                    <a:pt x="142" y="53"/>
                    <a:pt x="146" y="50"/>
                    <a:pt x="147" y="46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7" y="10"/>
                    <a:pt x="156" y="7"/>
                    <a:pt x="155" y="5"/>
                  </a:cubicBezTo>
                  <a:cubicBezTo>
                    <a:pt x="153" y="2"/>
                    <a:pt x="150" y="1"/>
                    <a:pt x="148" y="0"/>
                  </a:cubicBezTo>
                  <a:cubicBezTo>
                    <a:pt x="144" y="0"/>
                    <a:pt x="141" y="0"/>
                    <a:pt x="138" y="0"/>
                  </a:cubicBezTo>
                  <a:cubicBezTo>
                    <a:pt x="88" y="0"/>
                    <a:pt x="38" y="53"/>
                    <a:pt x="16" y="128"/>
                  </a:cubicBezTo>
                  <a:cubicBezTo>
                    <a:pt x="4" y="172"/>
                    <a:pt x="0" y="239"/>
                    <a:pt x="31" y="281"/>
                  </a:cubicBezTo>
                  <a:cubicBezTo>
                    <a:pt x="48" y="304"/>
                    <a:pt x="73" y="317"/>
                    <a:pt x="105" y="318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145" y="318"/>
                    <a:pt x="180" y="292"/>
                    <a:pt x="191" y="253"/>
                  </a:cubicBezTo>
                  <a:cubicBezTo>
                    <a:pt x="197" y="231"/>
                    <a:pt x="194" y="207"/>
                    <a:pt x="183" y="186"/>
                  </a:cubicBezTo>
                  <a:cubicBezTo>
                    <a:pt x="171" y="166"/>
                    <a:pt x="152" y="151"/>
                    <a:pt x="129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150C7D5-33CA-0D22-B69D-96811A951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663" y="1477963"/>
              <a:ext cx="747713" cy="1204913"/>
            </a:xfrm>
            <a:custGeom>
              <a:avLst/>
              <a:gdLst>
                <a:gd name="T0" fmla="*/ 182 w 197"/>
                <a:gd name="T1" fmla="*/ 186 h 318"/>
                <a:gd name="T2" fmla="*/ 129 w 197"/>
                <a:gd name="T3" fmla="*/ 144 h 318"/>
                <a:gd name="T4" fmla="*/ 101 w 197"/>
                <a:gd name="T5" fmla="*/ 140 h 318"/>
                <a:gd name="T6" fmla="*/ 66 w 197"/>
                <a:gd name="T7" fmla="*/ 147 h 318"/>
                <a:gd name="T8" fmla="*/ 138 w 197"/>
                <a:gd name="T9" fmla="*/ 53 h 318"/>
                <a:gd name="T10" fmla="*/ 146 w 197"/>
                <a:gd name="T11" fmla="*/ 46 h 318"/>
                <a:gd name="T12" fmla="*/ 155 w 197"/>
                <a:gd name="T13" fmla="*/ 13 h 318"/>
                <a:gd name="T14" fmla="*/ 154 w 197"/>
                <a:gd name="T15" fmla="*/ 5 h 318"/>
                <a:gd name="T16" fmla="*/ 147 w 197"/>
                <a:gd name="T17" fmla="*/ 0 h 318"/>
                <a:gd name="T18" fmla="*/ 138 w 197"/>
                <a:gd name="T19" fmla="*/ 0 h 318"/>
                <a:gd name="T20" fmla="*/ 16 w 197"/>
                <a:gd name="T21" fmla="*/ 128 h 318"/>
                <a:gd name="T22" fmla="*/ 30 w 197"/>
                <a:gd name="T23" fmla="*/ 281 h 318"/>
                <a:gd name="T24" fmla="*/ 105 w 197"/>
                <a:gd name="T25" fmla="*/ 318 h 318"/>
                <a:gd name="T26" fmla="*/ 105 w 197"/>
                <a:gd name="T27" fmla="*/ 318 h 318"/>
                <a:gd name="T28" fmla="*/ 190 w 197"/>
                <a:gd name="T29" fmla="*/ 253 h 318"/>
                <a:gd name="T30" fmla="*/ 182 w 197"/>
                <a:gd name="T31" fmla="*/ 18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318">
                  <a:moveTo>
                    <a:pt x="182" y="186"/>
                  </a:moveTo>
                  <a:cubicBezTo>
                    <a:pt x="171" y="166"/>
                    <a:pt x="152" y="151"/>
                    <a:pt x="129" y="144"/>
                  </a:cubicBezTo>
                  <a:cubicBezTo>
                    <a:pt x="119" y="141"/>
                    <a:pt x="110" y="140"/>
                    <a:pt x="101" y="140"/>
                  </a:cubicBezTo>
                  <a:cubicBezTo>
                    <a:pt x="87" y="140"/>
                    <a:pt x="75" y="143"/>
                    <a:pt x="66" y="147"/>
                  </a:cubicBezTo>
                  <a:cubicBezTo>
                    <a:pt x="75" y="115"/>
                    <a:pt x="96" y="59"/>
                    <a:pt x="138" y="53"/>
                  </a:cubicBezTo>
                  <a:cubicBezTo>
                    <a:pt x="142" y="53"/>
                    <a:pt x="145" y="50"/>
                    <a:pt x="146" y="4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6" y="10"/>
                    <a:pt x="156" y="7"/>
                    <a:pt x="154" y="5"/>
                  </a:cubicBezTo>
                  <a:cubicBezTo>
                    <a:pt x="153" y="2"/>
                    <a:pt x="150" y="1"/>
                    <a:pt x="147" y="0"/>
                  </a:cubicBezTo>
                  <a:cubicBezTo>
                    <a:pt x="144" y="0"/>
                    <a:pt x="141" y="0"/>
                    <a:pt x="138" y="0"/>
                  </a:cubicBezTo>
                  <a:cubicBezTo>
                    <a:pt x="87" y="0"/>
                    <a:pt x="37" y="53"/>
                    <a:pt x="16" y="128"/>
                  </a:cubicBezTo>
                  <a:cubicBezTo>
                    <a:pt x="4" y="172"/>
                    <a:pt x="0" y="239"/>
                    <a:pt x="30" y="281"/>
                  </a:cubicBezTo>
                  <a:cubicBezTo>
                    <a:pt x="48" y="304"/>
                    <a:pt x="72" y="317"/>
                    <a:pt x="105" y="318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145" y="318"/>
                    <a:pt x="180" y="292"/>
                    <a:pt x="190" y="253"/>
                  </a:cubicBezTo>
                  <a:cubicBezTo>
                    <a:pt x="197" y="231"/>
                    <a:pt x="194" y="207"/>
                    <a:pt x="182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34596824-100A-0196-2268-3565475A1259}"/>
              </a:ext>
            </a:extLst>
          </p:cNvPr>
          <p:cNvGrpSpPr/>
          <p:nvPr/>
        </p:nvGrpSpPr>
        <p:grpSpPr>
          <a:xfrm rot="10800000">
            <a:off x="8521294" y="3923404"/>
            <a:ext cx="806244" cy="693174"/>
            <a:chOff x="2909888" y="1477963"/>
            <a:chExt cx="1487488" cy="1204913"/>
          </a:xfrm>
          <a:solidFill>
            <a:srgbClr val="00206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90FE657-C8DB-015F-EA27-D58405103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888" y="1477963"/>
              <a:ext cx="747713" cy="1204913"/>
            </a:xfrm>
            <a:custGeom>
              <a:avLst/>
              <a:gdLst>
                <a:gd name="T0" fmla="*/ 129 w 197"/>
                <a:gd name="T1" fmla="*/ 144 h 318"/>
                <a:gd name="T2" fmla="*/ 101 w 197"/>
                <a:gd name="T3" fmla="*/ 140 h 318"/>
                <a:gd name="T4" fmla="*/ 66 w 197"/>
                <a:gd name="T5" fmla="*/ 147 h 318"/>
                <a:gd name="T6" fmla="*/ 139 w 197"/>
                <a:gd name="T7" fmla="*/ 53 h 318"/>
                <a:gd name="T8" fmla="*/ 147 w 197"/>
                <a:gd name="T9" fmla="*/ 46 h 318"/>
                <a:gd name="T10" fmla="*/ 156 w 197"/>
                <a:gd name="T11" fmla="*/ 13 h 318"/>
                <a:gd name="T12" fmla="*/ 155 w 197"/>
                <a:gd name="T13" fmla="*/ 5 h 318"/>
                <a:gd name="T14" fmla="*/ 148 w 197"/>
                <a:gd name="T15" fmla="*/ 0 h 318"/>
                <a:gd name="T16" fmla="*/ 138 w 197"/>
                <a:gd name="T17" fmla="*/ 0 h 318"/>
                <a:gd name="T18" fmla="*/ 16 w 197"/>
                <a:gd name="T19" fmla="*/ 128 h 318"/>
                <a:gd name="T20" fmla="*/ 31 w 197"/>
                <a:gd name="T21" fmla="*/ 281 h 318"/>
                <a:gd name="T22" fmla="*/ 105 w 197"/>
                <a:gd name="T23" fmla="*/ 318 h 318"/>
                <a:gd name="T24" fmla="*/ 105 w 197"/>
                <a:gd name="T25" fmla="*/ 318 h 318"/>
                <a:gd name="T26" fmla="*/ 191 w 197"/>
                <a:gd name="T27" fmla="*/ 253 h 318"/>
                <a:gd name="T28" fmla="*/ 183 w 197"/>
                <a:gd name="T29" fmla="*/ 186 h 318"/>
                <a:gd name="T30" fmla="*/ 129 w 197"/>
                <a:gd name="T31" fmla="*/ 14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318">
                  <a:moveTo>
                    <a:pt x="129" y="144"/>
                  </a:moveTo>
                  <a:cubicBezTo>
                    <a:pt x="120" y="141"/>
                    <a:pt x="111" y="140"/>
                    <a:pt x="101" y="140"/>
                  </a:cubicBezTo>
                  <a:cubicBezTo>
                    <a:pt x="87" y="140"/>
                    <a:pt x="76" y="143"/>
                    <a:pt x="66" y="147"/>
                  </a:cubicBezTo>
                  <a:cubicBezTo>
                    <a:pt x="75" y="115"/>
                    <a:pt x="96" y="59"/>
                    <a:pt x="139" y="53"/>
                  </a:cubicBezTo>
                  <a:cubicBezTo>
                    <a:pt x="142" y="53"/>
                    <a:pt x="146" y="50"/>
                    <a:pt x="147" y="46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7" y="10"/>
                    <a:pt x="156" y="7"/>
                    <a:pt x="155" y="5"/>
                  </a:cubicBezTo>
                  <a:cubicBezTo>
                    <a:pt x="153" y="2"/>
                    <a:pt x="150" y="1"/>
                    <a:pt x="148" y="0"/>
                  </a:cubicBezTo>
                  <a:cubicBezTo>
                    <a:pt x="144" y="0"/>
                    <a:pt x="141" y="0"/>
                    <a:pt x="138" y="0"/>
                  </a:cubicBezTo>
                  <a:cubicBezTo>
                    <a:pt x="88" y="0"/>
                    <a:pt x="38" y="53"/>
                    <a:pt x="16" y="128"/>
                  </a:cubicBezTo>
                  <a:cubicBezTo>
                    <a:pt x="4" y="172"/>
                    <a:pt x="0" y="239"/>
                    <a:pt x="31" y="281"/>
                  </a:cubicBezTo>
                  <a:cubicBezTo>
                    <a:pt x="48" y="304"/>
                    <a:pt x="73" y="317"/>
                    <a:pt x="105" y="318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145" y="318"/>
                    <a:pt x="180" y="292"/>
                    <a:pt x="191" y="253"/>
                  </a:cubicBezTo>
                  <a:cubicBezTo>
                    <a:pt x="197" y="231"/>
                    <a:pt x="194" y="207"/>
                    <a:pt x="183" y="186"/>
                  </a:cubicBezTo>
                  <a:cubicBezTo>
                    <a:pt x="171" y="166"/>
                    <a:pt x="152" y="151"/>
                    <a:pt x="129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rgbClr val="002060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278B816-C9FE-C6DD-20BC-D10D474A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663" y="1477963"/>
              <a:ext cx="747713" cy="1204913"/>
            </a:xfrm>
            <a:custGeom>
              <a:avLst/>
              <a:gdLst>
                <a:gd name="T0" fmla="*/ 182 w 197"/>
                <a:gd name="T1" fmla="*/ 186 h 318"/>
                <a:gd name="T2" fmla="*/ 129 w 197"/>
                <a:gd name="T3" fmla="*/ 144 h 318"/>
                <a:gd name="T4" fmla="*/ 101 w 197"/>
                <a:gd name="T5" fmla="*/ 140 h 318"/>
                <a:gd name="T6" fmla="*/ 66 w 197"/>
                <a:gd name="T7" fmla="*/ 147 h 318"/>
                <a:gd name="T8" fmla="*/ 138 w 197"/>
                <a:gd name="T9" fmla="*/ 53 h 318"/>
                <a:gd name="T10" fmla="*/ 146 w 197"/>
                <a:gd name="T11" fmla="*/ 46 h 318"/>
                <a:gd name="T12" fmla="*/ 155 w 197"/>
                <a:gd name="T13" fmla="*/ 13 h 318"/>
                <a:gd name="T14" fmla="*/ 154 w 197"/>
                <a:gd name="T15" fmla="*/ 5 h 318"/>
                <a:gd name="T16" fmla="*/ 147 w 197"/>
                <a:gd name="T17" fmla="*/ 0 h 318"/>
                <a:gd name="T18" fmla="*/ 138 w 197"/>
                <a:gd name="T19" fmla="*/ 0 h 318"/>
                <a:gd name="T20" fmla="*/ 16 w 197"/>
                <a:gd name="T21" fmla="*/ 128 h 318"/>
                <a:gd name="T22" fmla="*/ 30 w 197"/>
                <a:gd name="T23" fmla="*/ 281 h 318"/>
                <a:gd name="T24" fmla="*/ 105 w 197"/>
                <a:gd name="T25" fmla="*/ 318 h 318"/>
                <a:gd name="T26" fmla="*/ 105 w 197"/>
                <a:gd name="T27" fmla="*/ 318 h 318"/>
                <a:gd name="T28" fmla="*/ 190 w 197"/>
                <a:gd name="T29" fmla="*/ 253 h 318"/>
                <a:gd name="T30" fmla="*/ 182 w 197"/>
                <a:gd name="T31" fmla="*/ 18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318">
                  <a:moveTo>
                    <a:pt x="182" y="186"/>
                  </a:moveTo>
                  <a:cubicBezTo>
                    <a:pt x="171" y="166"/>
                    <a:pt x="152" y="151"/>
                    <a:pt x="129" y="144"/>
                  </a:cubicBezTo>
                  <a:cubicBezTo>
                    <a:pt x="119" y="141"/>
                    <a:pt x="110" y="140"/>
                    <a:pt x="101" y="140"/>
                  </a:cubicBezTo>
                  <a:cubicBezTo>
                    <a:pt x="87" y="140"/>
                    <a:pt x="75" y="143"/>
                    <a:pt x="66" y="147"/>
                  </a:cubicBezTo>
                  <a:cubicBezTo>
                    <a:pt x="75" y="115"/>
                    <a:pt x="96" y="59"/>
                    <a:pt x="138" y="53"/>
                  </a:cubicBezTo>
                  <a:cubicBezTo>
                    <a:pt x="142" y="53"/>
                    <a:pt x="145" y="50"/>
                    <a:pt x="146" y="4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6" y="10"/>
                    <a:pt x="156" y="7"/>
                    <a:pt x="154" y="5"/>
                  </a:cubicBezTo>
                  <a:cubicBezTo>
                    <a:pt x="153" y="2"/>
                    <a:pt x="150" y="1"/>
                    <a:pt x="147" y="0"/>
                  </a:cubicBezTo>
                  <a:cubicBezTo>
                    <a:pt x="144" y="0"/>
                    <a:pt x="141" y="0"/>
                    <a:pt x="138" y="0"/>
                  </a:cubicBezTo>
                  <a:cubicBezTo>
                    <a:pt x="87" y="0"/>
                    <a:pt x="37" y="53"/>
                    <a:pt x="16" y="128"/>
                  </a:cubicBezTo>
                  <a:cubicBezTo>
                    <a:pt x="4" y="172"/>
                    <a:pt x="0" y="239"/>
                    <a:pt x="30" y="281"/>
                  </a:cubicBezTo>
                  <a:cubicBezTo>
                    <a:pt x="48" y="304"/>
                    <a:pt x="72" y="317"/>
                    <a:pt x="105" y="318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145" y="318"/>
                    <a:pt x="180" y="292"/>
                    <a:pt x="190" y="253"/>
                  </a:cubicBezTo>
                  <a:cubicBezTo>
                    <a:pt x="197" y="231"/>
                    <a:pt x="194" y="207"/>
                    <a:pt x="182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rgbClr val="002060"/>
                </a:solidFill>
              </a:endParaRPr>
            </a:p>
          </p:txBody>
        </p:sp>
      </p:grp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3B384064-285A-CE6A-2C7B-61312098CA71}"/>
              </a:ext>
            </a:extLst>
          </p:cNvPr>
          <p:cNvSpPr txBox="1">
            <a:spLocks/>
          </p:cNvSpPr>
          <p:nvPr/>
        </p:nvSpPr>
        <p:spPr>
          <a:xfrm>
            <a:off x="3686168" y="2818515"/>
            <a:ext cx="4554488" cy="1135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มุ่งผลิตบัณฑิตที่มีความรู้ ทักษะ และสมรรถนะทางด้าน</a:t>
            </a:r>
          </a:p>
        </p:txBody>
      </p:sp>
    </p:spTree>
    <p:extLst>
      <p:ext uri="{BB962C8B-B14F-4D97-AF65-F5344CB8AC3E}">
        <p14:creationId xmlns:p14="http://schemas.microsoft.com/office/powerpoint/2010/main" val="16803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FD99E-4810-EC02-3641-FE5B46D87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>
            <a:extLst>
              <a:ext uri="{FF2B5EF4-FFF2-40B4-BE49-F238E27FC236}">
                <a16:creationId xmlns:a16="http://schemas.microsoft.com/office/drawing/2014/main" id="{79DFC315-450F-2B47-41BD-0DEBAA21228E}"/>
              </a:ext>
            </a:extLst>
          </p:cNvPr>
          <p:cNvSpPr/>
          <p:nvPr/>
        </p:nvSpPr>
        <p:spPr>
          <a:xfrm>
            <a:off x="578760" y="440840"/>
            <a:ext cx="217715" cy="58057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A63E25"/>
                </a:solidFill>
              </a:ln>
              <a:solidFill>
                <a:srgbClr val="CA3E1B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หมายเลขสไลด์ 1">
            <a:extLst>
              <a:ext uri="{FF2B5EF4-FFF2-40B4-BE49-F238E27FC236}">
                <a16:creationId xmlns:a16="http://schemas.microsoft.com/office/drawing/2014/main" id="{315A2230-0A98-A0F8-E056-BF6F8FB9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A32113F1-D4EB-4700-B0CF-DC08394F1B41}" type="slidenum">
              <a:rPr lang="th-TH" sz="2000" b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799D83D-7424-60EF-D493-3E21825A98C4}"/>
              </a:ext>
            </a:extLst>
          </p:cNvPr>
          <p:cNvSpPr txBox="1">
            <a:spLocks/>
          </p:cNvSpPr>
          <p:nvPr/>
        </p:nvSpPr>
        <p:spPr>
          <a:xfrm>
            <a:off x="882101" y="227579"/>
            <a:ext cx="9043564" cy="7575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วัตถุประสงค์ของหลักสูตร </a:t>
            </a:r>
            <a:r>
              <a:rPr kumimoji="0" lang="th-TH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เพื่อผลิตบัณฑิตที่สามารถ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2202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22202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4">
            <a:extLst>
              <a:ext uri="{FF2B5EF4-FFF2-40B4-BE49-F238E27FC236}">
                <a16:creationId xmlns:a16="http://schemas.microsoft.com/office/drawing/2014/main" id="{F3C7C0FD-F5FA-81AA-5C51-6F0010E50EAE}"/>
              </a:ext>
            </a:extLst>
          </p:cNvPr>
          <p:cNvSpPr txBox="1"/>
          <p:nvPr/>
        </p:nvSpPr>
        <p:spPr>
          <a:xfrm>
            <a:off x="980429" y="760622"/>
            <a:ext cx="435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FFFF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CB7F4F63-6F01-DD05-84FD-3C1ED38E9667}"/>
              </a:ext>
            </a:extLst>
          </p:cNvPr>
          <p:cNvGrpSpPr/>
          <p:nvPr/>
        </p:nvGrpSpPr>
        <p:grpSpPr>
          <a:xfrm>
            <a:off x="1869743" y="1643776"/>
            <a:ext cx="685746" cy="626881"/>
            <a:chOff x="1713460" y="1593002"/>
            <a:chExt cx="747900" cy="683700"/>
          </a:xfrm>
          <a:solidFill>
            <a:srgbClr val="D19E44"/>
          </a:solidFill>
        </p:grpSpPr>
        <p:sp>
          <p:nvSpPr>
            <p:cNvPr id="8" name="Google Shape;833;p42">
              <a:extLst>
                <a:ext uri="{FF2B5EF4-FFF2-40B4-BE49-F238E27FC236}">
                  <a16:creationId xmlns:a16="http://schemas.microsoft.com/office/drawing/2014/main" id="{E5894AFF-E3B9-C6D0-3E50-9CB5A520EA0D}"/>
                </a:ext>
              </a:extLst>
            </p:cNvPr>
            <p:cNvSpPr/>
            <p:nvPr/>
          </p:nvSpPr>
          <p:spPr>
            <a:xfrm>
              <a:off x="1726960" y="1593002"/>
              <a:ext cx="720900" cy="6837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34;p42">
              <a:extLst>
                <a:ext uri="{FF2B5EF4-FFF2-40B4-BE49-F238E27FC236}">
                  <a16:creationId xmlns:a16="http://schemas.microsoft.com/office/drawing/2014/main" id="{339594CB-249E-1D48-EDF7-C41BAF7C580E}"/>
                </a:ext>
              </a:extLst>
            </p:cNvPr>
            <p:cNvSpPr txBox="1">
              <a:spLocks/>
            </p:cNvSpPr>
            <p:nvPr/>
          </p:nvSpPr>
          <p:spPr>
            <a:xfrm>
              <a:off x="1713460" y="1672729"/>
              <a:ext cx="747900" cy="527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 ExtraBold"/>
                <a:buNone/>
                <a:defRPr sz="30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3000"/>
                <a:buFont typeface="Montserrat ExtraBold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01</a:t>
              </a:r>
            </a:p>
          </p:txBody>
        </p:sp>
      </p:grpSp>
      <p:sp>
        <p:nvSpPr>
          <p:cNvPr id="11" name="กล่องข้อความ 3">
            <a:extLst>
              <a:ext uri="{FF2B5EF4-FFF2-40B4-BE49-F238E27FC236}">
                <a16:creationId xmlns:a16="http://schemas.microsoft.com/office/drawing/2014/main" id="{0FD5D3C8-9F55-68B5-B40D-E7F68BBA7FE1}"/>
              </a:ext>
            </a:extLst>
          </p:cNvPr>
          <p:cNvSpPr txBox="1"/>
          <p:nvPr/>
        </p:nvSpPr>
        <p:spPr>
          <a:xfrm>
            <a:off x="2634553" y="1658671"/>
            <a:ext cx="729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…………………..</a:t>
            </a: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9E96184-0E04-9E9F-C437-E7DFC47C5D16}"/>
              </a:ext>
            </a:extLst>
          </p:cNvPr>
          <p:cNvGrpSpPr/>
          <p:nvPr/>
        </p:nvGrpSpPr>
        <p:grpSpPr>
          <a:xfrm>
            <a:off x="1883243" y="2542621"/>
            <a:ext cx="685746" cy="626881"/>
            <a:chOff x="1726960" y="2491847"/>
            <a:chExt cx="747900" cy="683700"/>
          </a:xfrm>
          <a:solidFill>
            <a:srgbClr val="D19E44"/>
          </a:solidFill>
        </p:grpSpPr>
        <p:sp>
          <p:nvSpPr>
            <p:cNvPr id="13" name="Google Shape;833;p42">
              <a:extLst>
                <a:ext uri="{FF2B5EF4-FFF2-40B4-BE49-F238E27FC236}">
                  <a16:creationId xmlns:a16="http://schemas.microsoft.com/office/drawing/2014/main" id="{456856E9-B45F-F3F7-0476-1E39497423C7}"/>
                </a:ext>
              </a:extLst>
            </p:cNvPr>
            <p:cNvSpPr/>
            <p:nvPr/>
          </p:nvSpPr>
          <p:spPr>
            <a:xfrm>
              <a:off x="1740460" y="2491847"/>
              <a:ext cx="720900" cy="6837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34;p42">
              <a:extLst>
                <a:ext uri="{FF2B5EF4-FFF2-40B4-BE49-F238E27FC236}">
                  <a16:creationId xmlns:a16="http://schemas.microsoft.com/office/drawing/2014/main" id="{25367DE4-2C9E-9D7F-C323-5663D476D43A}"/>
                </a:ext>
              </a:extLst>
            </p:cNvPr>
            <p:cNvSpPr txBox="1">
              <a:spLocks/>
            </p:cNvSpPr>
            <p:nvPr/>
          </p:nvSpPr>
          <p:spPr>
            <a:xfrm>
              <a:off x="1726960" y="2571574"/>
              <a:ext cx="747900" cy="527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 ExtraBold"/>
                <a:buNone/>
                <a:defRPr sz="30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3000"/>
                <a:buFont typeface="Montserrat ExtraBold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0</a:t>
              </a:r>
              <a:r>
                <a:rPr kumimoji="0" lang="th-TH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2</a:t>
              </a:r>
              <a:endPara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endParaRPr>
            </a:p>
          </p:txBody>
        </p:sp>
      </p:grpSp>
      <p:sp>
        <p:nvSpPr>
          <p:cNvPr id="15" name="กล่องข้อความ 3">
            <a:extLst>
              <a:ext uri="{FF2B5EF4-FFF2-40B4-BE49-F238E27FC236}">
                <a16:creationId xmlns:a16="http://schemas.microsoft.com/office/drawing/2014/main" id="{1F7347DC-D63E-B260-6DAD-3C264D15877A}"/>
              </a:ext>
            </a:extLst>
          </p:cNvPr>
          <p:cNvSpPr txBox="1"/>
          <p:nvPr/>
        </p:nvSpPr>
        <p:spPr>
          <a:xfrm>
            <a:off x="2634554" y="2461476"/>
            <a:ext cx="796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0267F446-12A1-4443-8D17-4F52399AA2A5}"/>
              </a:ext>
            </a:extLst>
          </p:cNvPr>
          <p:cNvGrpSpPr/>
          <p:nvPr/>
        </p:nvGrpSpPr>
        <p:grpSpPr>
          <a:xfrm>
            <a:off x="1883243" y="3467142"/>
            <a:ext cx="685746" cy="626881"/>
            <a:chOff x="1726960" y="2491847"/>
            <a:chExt cx="747900" cy="683700"/>
          </a:xfrm>
          <a:solidFill>
            <a:srgbClr val="D19E44"/>
          </a:solidFill>
        </p:grpSpPr>
        <p:sp>
          <p:nvSpPr>
            <p:cNvPr id="17" name="Google Shape;833;p42">
              <a:extLst>
                <a:ext uri="{FF2B5EF4-FFF2-40B4-BE49-F238E27FC236}">
                  <a16:creationId xmlns:a16="http://schemas.microsoft.com/office/drawing/2014/main" id="{C3A6421B-DAB7-AC44-E811-44F963497A07}"/>
                </a:ext>
              </a:extLst>
            </p:cNvPr>
            <p:cNvSpPr/>
            <p:nvPr/>
          </p:nvSpPr>
          <p:spPr>
            <a:xfrm>
              <a:off x="1740460" y="2491847"/>
              <a:ext cx="720900" cy="6837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34;p42">
              <a:extLst>
                <a:ext uri="{FF2B5EF4-FFF2-40B4-BE49-F238E27FC236}">
                  <a16:creationId xmlns:a16="http://schemas.microsoft.com/office/drawing/2014/main" id="{5224770D-E2DD-FD2C-772D-BE6F41FABEEF}"/>
                </a:ext>
              </a:extLst>
            </p:cNvPr>
            <p:cNvSpPr txBox="1">
              <a:spLocks/>
            </p:cNvSpPr>
            <p:nvPr/>
          </p:nvSpPr>
          <p:spPr>
            <a:xfrm>
              <a:off x="1726960" y="2571574"/>
              <a:ext cx="747900" cy="527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 ExtraBold"/>
                <a:buNone/>
                <a:defRPr sz="30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3000"/>
                <a:buFont typeface="Montserrat ExtraBold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0</a:t>
              </a:r>
              <a:r>
                <a:rPr lang="th-TH" sz="2800" kern="0" dirty="0">
                  <a:solidFill>
                    <a:srgbClr val="FFFFFF"/>
                  </a:solidFill>
                </a:rPr>
                <a:t>3</a:t>
              </a:r>
              <a:endPara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endParaRPr>
            </a:p>
          </p:txBody>
        </p:sp>
      </p:grpSp>
      <p:sp>
        <p:nvSpPr>
          <p:cNvPr id="19" name="กล่องข้อความ 3">
            <a:extLst>
              <a:ext uri="{FF2B5EF4-FFF2-40B4-BE49-F238E27FC236}">
                <a16:creationId xmlns:a16="http://schemas.microsoft.com/office/drawing/2014/main" id="{1E4900CE-8A4F-E7CC-23CA-FAC5756C2A7D}"/>
              </a:ext>
            </a:extLst>
          </p:cNvPr>
          <p:cNvSpPr txBox="1"/>
          <p:nvPr/>
        </p:nvSpPr>
        <p:spPr>
          <a:xfrm>
            <a:off x="2634553" y="3385997"/>
            <a:ext cx="867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......................</a:t>
            </a: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9C29D01D-9717-7316-2BA2-BFADEA8A251C}"/>
              </a:ext>
            </a:extLst>
          </p:cNvPr>
          <p:cNvGrpSpPr/>
          <p:nvPr/>
        </p:nvGrpSpPr>
        <p:grpSpPr>
          <a:xfrm>
            <a:off x="1883243" y="4424550"/>
            <a:ext cx="685746" cy="626881"/>
            <a:chOff x="1726960" y="2491847"/>
            <a:chExt cx="747900" cy="683700"/>
          </a:xfrm>
          <a:solidFill>
            <a:srgbClr val="D19E44"/>
          </a:solidFill>
        </p:grpSpPr>
        <p:sp>
          <p:nvSpPr>
            <p:cNvPr id="21" name="Google Shape;833;p42">
              <a:extLst>
                <a:ext uri="{FF2B5EF4-FFF2-40B4-BE49-F238E27FC236}">
                  <a16:creationId xmlns:a16="http://schemas.microsoft.com/office/drawing/2014/main" id="{44D252CD-649B-1AA6-57C0-B73A77C7498F}"/>
                </a:ext>
              </a:extLst>
            </p:cNvPr>
            <p:cNvSpPr/>
            <p:nvPr/>
          </p:nvSpPr>
          <p:spPr>
            <a:xfrm>
              <a:off x="1740460" y="2491847"/>
              <a:ext cx="720900" cy="6837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34;p42">
              <a:extLst>
                <a:ext uri="{FF2B5EF4-FFF2-40B4-BE49-F238E27FC236}">
                  <a16:creationId xmlns:a16="http://schemas.microsoft.com/office/drawing/2014/main" id="{6D6C45FE-FAC9-3F8F-178F-71C6E054A2A3}"/>
                </a:ext>
              </a:extLst>
            </p:cNvPr>
            <p:cNvSpPr txBox="1">
              <a:spLocks/>
            </p:cNvSpPr>
            <p:nvPr/>
          </p:nvSpPr>
          <p:spPr>
            <a:xfrm>
              <a:off x="1726960" y="2571574"/>
              <a:ext cx="747900" cy="527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 ExtraBold"/>
                <a:buNone/>
                <a:defRPr sz="30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Bebas Neue"/>
                <a:buNone/>
                <a:defRPr sz="30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3000"/>
                <a:buFont typeface="Montserrat ExtraBold"/>
                <a:buNone/>
                <a:tabLst/>
                <a:defRPr/>
              </a:pPr>
              <a:r>
                <a:rPr kumimoji="0" lang="e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0</a:t>
              </a:r>
              <a:r>
                <a:rPr kumimoji="0" lang="th-TH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cs typeface="Poppins"/>
                  <a:sym typeface="Poppins"/>
                </a:rPr>
                <a:t>4</a:t>
              </a:r>
              <a:endPara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endParaRPr>
            </a:p>
          </p:txBody>
        </p:sp>
      </p:grpSp>
      <p:sp>
        <p:nvSpPr>
          <p:cNvPr id="23" name="กล่องข้อความ 3">
            <a:extLst>
              <a:ext uri="{FF2B5EF4-FFF2-40B4-BE49-F238E27FC236}">
                <a16:creationId xmlns:a16="http://schemas.microsoft.com/office/drawing/2014/main" id="{774255F8-8BF9-331D-D559-D15AA60DF729}"/>
              </a:ext>
            </a:extLst>
          </p:cNvPr>
          <p:cNvSpPr txBox="1"/>
          <p:nvPr/>
        </p:nvSpPr>
        <p:spPr>
          <a:xfrm>
            <a:off x="2634553" y="4343405"/>
            <a:ext cx="82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3276734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1238</Words>
  <Application>Microsoft Office PowerPoint</Application>
  <PresentationFormat>แบบจอกว้าง</PresentationFormat>
  <Paragraphs>236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Montserrat ExtraBold</vt:lpstr>
      <vt:lpstr>Poppins</vt:lpstr>
      <vt:lpstr>TH SarabunPSK</vt:lpstr>
      <vt:lpstr>Times New Roman</vt:lpstr>
      <vt:lpstr>Wingdings 2</vt:lpstr>
      <vt:lpstr>Wingdings 3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asus</cp:lastModifiedBy>
  <cp:revision>2</cp:revision>
  <dcterms:created xsi:type="dcterms:W3CDTF">2024-10-25T10:07:29Z</dcterms:created>
  <dcterms:modified xsi:type="dcterms:W3CDTF">2024-10-26T02:05:09Z</dcterms:modified>
</cp:coreProperties>
</file>